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IBM Plex Sans"/>
      <p:regular r:id="rId32"/>
      <p:bold r:id="rId33"/>
      <p:italic r:id="rId34"/>
      <p:boldItalic r:id="rId35"/>
    </p:embeddedFont>
    <p:embeddedFont>
      <p:font typeface="IBM Plex Sans Light"/>
      <p:regular r:id="rId36"/>
      <p:bold r:id="rId37"/>
      <p:italic r:id="rId38"/>
      <p:boldItalic r:id="rId39"/>
    </p:embeddedFont>
    <p:embeddedFont>
      <p:font typeface="Saira Condensed SemiBold"/>
      <p:regular r:id="rId40"/>
      <p:bold r:id="rId41"/>
    </p:embeddedFont>
    <p:embeddedFont>
      <p:font typeface="Saira Condensed Light"/>
      <p:regular r:id="rId42"/>
      <p:bold r:id="rId43"/>
    </p:embeddedFont>
    <p:embeddedFont>
      <p:font typeface="IBM Plex Sans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CondensedSemiBold-regular.fntdata"/><Relationship Id="rId20" Type="http://schemas.openxmlformats.org/officeDocument/2006/relationships/slide" Target="slides/slide15.xml"/><Relationship Id="rId42" Type="http://schemas.openxmlformats.org/officeDocument/2006/relationships/font" Target="fonts/SairaCondensedLight-regular.fntdata"/><Relationship Id="rId41" Type="http://schemas.openxmlformats.org/officeDocument/2006/relationships/font" Target="fonts/SairaCondensedSemiBold-bold.fntdata"/><Relationship Id="rId22" Type="http://schemas.openxmlformats.org/officeDocument/2006/relationships/slide" Target="slides/slide17.xml"/><Relationship Id="rId44" Type="http://schemas.openxmlformats.org/officeDocument/2006/relationships/font" Target="fonts/IBMPlexSansSemiBold-regular.fntdata"/><Relationship Id="rId21" Type="http://schemas.openxmlformats.org/officeDocument/2006/relationships/slide" Target="slides/slide16.xml"/><Relationship Id="rId43" Type="http://schemas.openxmlformats.org/officeDocument/2006/relationships/font" Target="fonts/SairaCondensedLight-bold.fntdata"/><Relationship Id="rId24" Type="http://schemas.openxmlformats.org/officeDocument/2006/relationships/slide" Target="slides/slide19.xml"/><Relationship Id="rId46" Type="http://schemas.openxmlformats.org/officeDocument/2006/relationships/font" Target="fonts/IBMPlexSansSemiBold-italic.fntdata"/><Relationship Id="rId23" Type="http://schemas.openxmlformats.org/officeDocument/2006/relationships/slide" Target="slides/slide18.xml"/><Relationship Id="rId45" Type="http://schemas.openxmlformats.org/officeDocument/2006/relationships/font" Target="fonts/IBMPlexSa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IBMPlexSansSemiBold-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BMPlexSans-bold.fntdata"/><Relationship Id="rId10" Type="http://schemas.openxmlformats.org/officeDocument/2006/relationships/slide" Target="slides/slide5.xml"/><Relationship Id="rId32" Type="http://schemas.openxmlformats.org/officeDocument/2006/relationships/font" Target="fonts/IBMPlexSans-regular.fntdata"/><Relationship Id="rId13" Type="http://schemas.openxmlformats.org/officeDocument/2006/relationships/slide" Target="slides/slide8.xml"/><Relationship Id="rId35" Type="http://schemas.openxmlformats.org/officeDocument/2006/relationships/font" Target="fonts/IBMPlexSans-boldItalic.fntdata"/><Relationship Id="rId12" Type="http://schemas.openxmlformats.org/officeDocument/2006/relationships/slide" Target="slides/slide7.xml"/><Relationship Id="rId34" Type="http://schemas.openxmlformats.org/officeDocument/2006/relationships/font" Target="fonts/IBMPlexSans-italic.fntdata"/><Relationship Id="rId15" Type="http://schemas.openxmlformats.org/officeDocument/2006/relationships/slide" Target="slides/slide10.xml"/><Relationship Id="rId37" Type="http://schemas.openxmlformats.org/officeDocument/2006/relationships/font" Target="fonts/IBMPlexSansLight-bold.fntdata"/><Relationship Id="rId14" Type="http://schemas.openxmlformats.org/officeDocument/2006/relationships/slide" Target="slides/slide9.xml"/><Relationship Id="rId36" Type="http://schemas.openxmlformats.org/officeDocument/2006/relationships/font" Target="fonts/IBMPlexSansLight-regular.fntdata"/><Relationship Id="rId17" Type="http://schemas.openxmlformats.org/officeDocument/2006/relationships/slide" Target="slides/slide12.xml"/><Relationship Id="rId39" Type="http://schemas.openxmlformats.org/officeDocument/2006/relationships/font" Target="fonts/IBMPlexSansLight-boldItalic.fntdata"/><Relationship Id="rId16" Type="http://schemas.openxmlformats.org/officeDocument/2006/relationships/slide" Target="slides/slide11.xml"/><Relationship Id="rId38" Type="http://schemas.openxmlformats.org/officeDocument/2006/relationships/font" Target="fonts/IBMPlexSans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1883f11f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1883f11f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1883f11f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1883f11f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b7d33dbd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b7d33dbd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1883f11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1883f11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1883f11f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1883f11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1883f11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1883f11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1883f11f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1883f11f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1883f11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1883f1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1883f11f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1883f11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1883f11f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1883f11f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299645e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299645e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1883f11f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1883f11f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1883f11f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1883f11f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299645e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299645e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1883f11f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1883f11f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1883f11f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1883f11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b7d33dbd8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b7d33dbd8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b7d33dbd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b7d33dbd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b7d33dbd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b7d33dbd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b7d33dbd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b7d33dbd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b7d33dbd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b7d33dbd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b7d33dbd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b7d33dbd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b7d33dbd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b7d33dbd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b7d33dbd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b7d33dbd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b7d33dbd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b7d33dbd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descr="Background pattern&#10;&#10;Description automatically generated" id="11" name="Google Shape;11;p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2" name="Google Shape;12;p2"/>
          <p:cNvSpPr txBox="1"/>
          <p:nvPr>
            <p:ph type="ctrTitle"/>
          </p:nvPr>
        </p:nvSpPr>
        <p:spPr>
          <a:xfrm>
            <a:off x="3187411" y="1878691"/>
            <a:ext cx="54606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3366655" y="3443527"/>
            <a:ext cx="52812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2" type="body"/>
          </p:nvPr>
        </p:nvSpPr>
        <p:spPr>
          <a:xfrm>
            <a:off x="3506932" y="4267564"/>
            <a:ext cx="51411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 name="Google Shape;15;p2"/>
          <p:cNvSpPr txBox="1"/>
          <p:nvPr>
            <p:ph idx="10" type="dt"/>
          </p:nvPr>
        </p:nvSpPr>
        <p:spPr>
          <a:xfrm>
            <a:off x="7812157" y="4756525"/>
            <a:ext cx="8358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61" name="Shape 61"/>
        <p:cNvGrpSpPr/>
        <p:nvPr/>
      </p:nvGrpSpPr>
      <p:grpSpPr>
        <a:xfrm>
          <a:off x="0" y="0"/>
          <a:ext cx="0" cy="0"/>
          <a:chOff x="0" y="0"/>
          <a:chExt cx="0" cy="0"/>
        </a:xfrm>
      </p:grpSpPr>
      <p:sp>
        <p:nvSpPr>
          <p:cNvPr id="62" name="Google Shape;62;p11"/>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1"/>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1"/>
          <p:cNvSpPr txBox="1"/>
          <p:nvPr>
            <p:ph idx="2" type="body"/>
          </p:nvPr>
        </p:nvSpPr>
        <p:spPr>
          <a:xfrm>
            <a:off x="483580"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1"/>
          <p:cNvSpPr txBox="1"/>
          <p:nvPr>
            <p:ph idx="3" type="body"/>
          </p:nvPr>
        </p:nvSpPr>
        <p:spPr>
          <a:xfrm>
            <a:off x="3263717"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1"/>
          <p:cNvSpPr txBox="1"/>
          <p:nvPr>
            <p:ph idx="4" type="body"/>
          </p:nvPr>
        </p:nvSpPr>
        <p:spPr>
          <a:xfrm>
            <a:off x="6043853"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68" name="Shape 68"/>
        <p:cNvGrpSpPr/>
        <p:nvPr/>
      </p:nvGrpSpPr>
      <p:grpSpPr>
        <a:xfrm>
          <a:off x="0" y="0"/>
          <a:ext cx="0" cy="0"/>
          <a:chOff x="0" y="0"/>
          <a:chExt cx="0" cy="0"/>
        </a:xfrm>
      </p:grpSpPr>
      <p:sp>
        <p:nvSpPr>
          <p:cNvPr id="69" name="Google Shape;69;p12"/>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2"/>
          <p:cNvSpPr txBox="1"/>
          <p:nvPr>
            <p:ph idx="1" type="body"/>
          </p:nvPr>
        </p:nvSpPr>
        <p:spPr>
          <a:xfrm>
            <a:off x="483395"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2"/>
          <p:cNvSpPr txBox="1"/>
          <p:nvPr>
            <p:ph idx="2" type="body"/>
          </p:nvPr>
        </p:nvSpPr>
        <p:spPr>
          <a:xfrm>
            <a:off x="4800602"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2"/>
          <p:cNvSpPr txBox="1"/>
          <p:nvPr>
            <p:ph idx="3" type="body"/>
          </p:nvPr>
        </p:nvSpPr>
        <p:spPr>
          <a:xfrm>
            <a:off x="483395"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2"/>
          <p:cNvSpPr txBox="1"/>
          <p:nvPr>
            <p:ph idx="4" type="body"/>
          </p:nvPr>
        </p:nvSpPr>
        <p:spPr>
          <a:xfrm>
            <a:off x="4800602"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75" name="Shape 75"/>
        <p:cNvGrpSpPr/>
        <p:nvPr/>
      </p:nvGrpSpPr>
      <p:grpSpPr>
        <a:xfrm>
          <a:off x="0" y="0"/>
          <a:ext cx="0" cy="0"/>
          <a:chOff x="0" y="0"/>
          <a:chExt cx="0" cy="0"/>
        </a:xfrm>
      </p:grpSpPr>
      <p:sp>
        <p:nvSpPr>
          <p:cNvPr id="76" name="Google Shape;76;p13"/>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3"/>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3"/>
          <p:cNvSpPr txBox="1"/>
          <p:nvPr>
            <p:ph idx="2" type="body"/>
          </p:nvPr>
        </p:nvSpPr>
        <p:spPr>
          <a:xfrm>
            <a:off x="483395"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3"/>
          <p:cNvSpPr txBox="1"/>
          <p:nvPr>
            <p:ph idx="3" type="body"/>
          </p:nvPr>
        </p:nvSpPr>
        <p:spPr>
          <a:xfrm>
            <a:off x="4800602"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3"/>
          <p:cNvSpPr txBox="1"/>
          <p:nvPr>
            <p:ph idx="4" type="body"/>
          </p:nvPr>
        </p:nvSpPr>
        <p:spPr>
          <a:xfrm>
            <a:off x="483395"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3"/>
          <p:cNvSpPr txBox="1"/>
          <p:nvPr>
            <p:ph idx="5" type="body"/>
          </p:nvPr>
        </p:nvSpPr>
        <p:spPr>
          <a:xfrm>
            <a:off x="4800602"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83" name="Shape 83"/>
        <p:cNvGrpSpPr/>
        <p:nvPr/>
      </p:nvGrpSpPr>
      <p:grpSpPr>
        <a:xfrm>
          <a:off x="0" y="0"/>
          <a:ext cx="0" cy="0"/>
          <a:chOff x="0" y="0"/>
          <a:chExt cx="0" cy="0"/>
        </a:xfrm>
      </p:grpSpPr>
      <p:sp>
        <p:nvSpPr>
          <p:cNvPr id="84" name="Google Shape;84;p14"/>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4"/>
          <p:cNvSpPr txBox="1"/>
          <p:nvPr>
            <p:ph idx="1"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4"/>
          <p:cNvSpPr txBox="1"/>
          <p:nvPr>
            <p:ph idx="2" type="body"/>
          </p:nvPr>
        </p:nvSpPr>
        <p:spPr>
          <a:xfrm>
            <a:off x="4019999" y="1657564"/>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4"/>
          <p:cNvSpPr txBox="1"/>
          <p:nvPr>
            <p:ph idx="3" type="body"/>
          </p:nvPr>
        </p:nvSpPr>
        <p:spPr>
          <a:xfrm>
            <a:off x="6321981"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4"/>
          <p:cNvSpPr txBox="1"/>
          <p:nvPr>
            <p:ph idx="4" type="body"/>
          </p:nvPr>
        </p:nvSpPr>
        <p:spPr>
          <a:xfrm>
            <a:off x="4019999" y="3336329"/>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4"/>
          <p:cNvSpPr txBox="1"/>
          <p:nvPr>
            <p:ph idx="5" type="body"/>
          </p:nvPr>
        </p:nvSpPr>
        <p:spPr>
          <a:xfrm>
            <a:off x="6321981"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91" name="Shape 91"/>
        <p:cNvGrpSpPr/>
        <p:nvPr/>
      </p:nvGrpSpPr>
      <p:grpSpPr>
        <a:xfrm>
          <a:off x="0" y="0"/>
          <a:ext cx="0" cy="0"/>
          <a:chOff x="0" y="0"/>
          <a:chExt cx="0" cy="0"/>
        </a:xfrm>
      </p:grpSpPr>
      <p:sp>
        <p:nvSpPr>
          <p:cNvPr id="92" name="Google Shape;92;p15"/>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5"/>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5"/>
          <p:cNvSpPr txBox="1"/>
          <p:nvPr>
            <p:ph idx="2"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5"/>
          <p:cNvSpPr txBox="1"/>
          <p:nvPr>
            <p:ph idx="3" type="body"/>
          </p:nvPr>
        </p:nvSpPr>
        <p:spPr>
          <a:xfrm>
            <a:off x="4019404"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5"/>
          <p:cNvSpPr txBox="1"/>
          <p:nvPr>
            <p:ph idx="4" type="body"/>
          </p:nvPr>
        </p:nvSpPr>
        <p:spPr>
          <a:xfrm>
            <a:off x="6320790"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5"/>
          <p:cNvSpPr txBox="1"/>
          <p:nvPr>
            <p:ph idx="5" type="body"/>
          </p:nvPr>
        </p:nvSpPr>
        <p:spPr>
          <a:xfrm>
            <a:off x="4019404"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5"/>
          <p:cNvSpPr txBox="1"/>
          <p:nvPr>
            <p:ph idx="6" type="body"/>
          </p:nvPr>
        </p:nvSpPr>
        <p:spPr>
          <a:xfrm>
            <a:off x="6320790"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00" name="Shape 100"/>
        <p:cNvGrpSpPr/>
        <p:nvPr/>
      </p:nvGrpSpPr>
      <p:grpSpPr>
        <a:xfrm>
          <a:off x="0" y="0"/>
          <a:ext cx="0" cy="0"/>
          <a:chOff x="0" y="0"/>
          <a:chExt cx="0" cy="0"/>
        </a:xfrm>
      </p:grpSpPr>
      <p:sp>
        <p:nvSpPr>
          <p:cNvPr id="101" name="Google Shape;101;p1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6"/>
          <p:cNvSpPr txBox="1"/>
          <p:nvPr>
            <p:ph idx="2" type="body"/>
          </p:nvPr>
        </p:nvSpPr>
        <p:spPr>
          <a:xfrm>
            <a:off x="483577"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6"/>
          <p:cNvSpPr txBox="1"/>
          <p:nvPr>
            <p:ph idx="3" type="body"/>
          </p:nvPr>
        </p:nvSpPr>
        <p:spPr>
          <a:xfrm>
            <a:off x="4629150"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6" name="Shape 106"/>
        <p:cNvGrpSpPr/>
        <p:nvPr/>
      </p:nvGrpSpPr>
      <p:grpSpPr>
        <a:xfrm>
          <a:off x="0" y="0"/>
          <a:ext cx="0" cy="0"/>
          <a:chOff x="0" y="0"/>
          <a:chExt cx="0" cy="0"/>
        </a:xfrm>
      </p:grpSpPr>
      <p:sp>
        <p:nvSpPr>
          <p:cNvPr id="107" name="Google Shape;107;p17"/>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7"/>
          <p:cNvSpPr txBox="1"/>
          <p:nvPr>
            <p:ph idx="1" type="body"/>
          </p:nvPr>
        </p:nvSpPr>
        <p:spPr>
          <a:xfrm>
            <a:off x="483579"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17"/>
          <p:cNvSpPr txBox="1"/>
          <p:nvPr>
            <p:ph idx="2" type="body"/>
          </p:nvPr>
        </p:nvSpPr>
        <p:spPr>
          <a:xfrm>
            <a:off x="483579"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7"/>
          <p:cNvSpPr txBox="1"/>
          <p:nvPr>
            <p:ph idx="3" type="body"/>
          </p:nvPr>
        </p:nvSpPr>
        <p:spPr>
          <a:xfrm>
            <a:off x="4629152"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17"/>
          <p:cNvSpPr txBox="1"/>
          <p:nvPr>
            <p:ph idx="4" type="body"/>
          </p:nvPr>
        </p:nvSpPr>
        <p:spPr>
          <a:xfrm>
            <a:off x="4629152"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7"/>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18"/>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1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8" name="Shape 118"/>
        <p:cNvGrpSpPr/>
        <p:nvPr/>
      </p:nvGrpSpPr>
      <p:grpSpPr>
        <a:xfrm>
          <a:off x="0" y="0"/>
          <a:ext cx="0" cy="0"/>
          <a:chOff x="0" y="0"/>
          <a:chExt cx="0" cy="0"/>
        </a:xfrm>
      </p:grpSpPr>
      <p:sp>
        <p:nvSpPr>
          <p:cNvPr id="119" name="Google Shape;119;p2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6" name="Shape 16"/>
        <p:cNvGrpSpPr/>
        <p:nvPr/>
      </p:nvGrpSpPr>
      <p:grpSpPr>
        <a:xfrm>
          <a:off x="0" y="0"/>
          <a:ext cx="0" cy="0"/>
          <a:chOff x="0" y="0"/>
          <a:chExt cx="0" cy="0"/>
        </a:xfrm>
      </p:grpSpPr>
      <p:pic>
        <p:nvPicPr>
          <p:cNvPr descr="A statue of a person riding a horse&#10;&#10;Description automatically generated with medium confidence" id="17" name="Google Shape;17;p3"/>
          <p:cNvPicPr preferRelativeResize="0"/>
          <p:nvPr/>
        </p:nvPicPr>
        <p:blipFill rotWithShape="1">
          <a:blip r:embed="rId2">
            <a:alphaModFix/>
          </a:blip>
          <a:srcRect b="0" l="16253" r="0" t="0"/>
          <a:stretch/>
        </p:blipFill>
        <p:spPr>
          <a:xfrm>
            <a:off x="1" y="0"/>
            <a:ext cx="6477255" cy="5143500"/>
          </a:xfrm>
          <a:prstGeom prst="rect">
            <a:avLst/>
          </a:prstGeom>
          <a:noFill/>
          <a:ln>
            <a:noFill/>
          </a:ln>
        </p:spPr>
      </p:pic>
      <p:pic>
        <p:nvPicPr>
          <p:cNvPr descr="A picture containing shape&#10;&#10;Description automatically generated" id="18" name="Google Shape;18;p3"/>
          <p:cNvPicPr preferRelativeResize="0"/>
          <p:nvPr/>
        </p:nvPicPr>
        <p:blipFill rotWithShape="1">
          <a:blip r:embed="rId3">
            <a:alphaModFix/>
          </a:blip>
          <a:srcRect b="0" l="0" r="0" t="0"/>
          <a:stretch/>
        </p:blipFill>
        <p:spPr>
          <a:xfrm>
            <a:off x="223838" y="0"/>
            <a:ext cx="8920160" cy="5143499"/>
          </a:xfrm>
          <a:prstGeom prst="rect">
            <a:avLst/>
          </a:prstGeom>
          <a:noFill/>
          <a:ln>
            <a:noFill/>
          </a:ln>
        </p:spPr>
      </p:pic>
      <p:sp>
        <p:nvSpPr>
          <p:cNvPr id="19" name="Google Shape;19;p3"/>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3"/>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 name="Google Shape;21;p3"/>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3"/>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1"/>
          <p:cNvSpPr txBox="1"/>
          <p:nvPr>
            <p:ph idx="1" type="body"/>
          </p:nvPr>
        </p:nvSpPr>
        <p:spPr>
          <a:xfrm>
            <a:off x="3887391" y="740571"/>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3" name="Google Shape;123;p21"/>
          <p:cNvSpPr txBox="1"/>
          <p:nvPr>
            <p:ph idx="2"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4" name="Google Shape;124;p21"/>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5" name="Shape 125"/>
        <p:cNvGrpSpPr/>
        <p:nvPr/>
      </p:nvGrpSpPr>
      <p:grpSpPr>
        <a:xfrm>
          <a:off x="0" y="0"/>
          <a:ext cx="0" cy="0"/>
          <a:chOff x="0" y="0"/>
          <a:chExt cx="0" cy="0"/>
        </a:xfrm>
      </p:grpSpPr>
      <p:sp>
        <p:nvSpPr>
          <p:cNvPr id="126" name="Google Shape;126;p22"/>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2"/>
          <p:cNvSpPr txBox="1"/>
          <p:nvPr>
            <p:ph idx="1"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8" name="Google Shape;128;p22"/>
          <p:cNvSpPr/>
          <p:nvPr>
            <p:ph idx="2" type="pic"/>
          </p:nvPr>
        </p:nvSpPr>
        <p:spPr>
          <a:xfrm>
            <a:off x="3887391" y="740571"/>
            <a:ext cx="4629300" cy="3655200"/>
          </a:xfrm>
          <a:prstGeom prst="rect">
            <a:avLst/>
          </a:prstGeom>
          <a:noFill/>
          <a:ln>
            <a:noFill/>
          </a:ln>
        </p:spPr>
      </p:sp>
      <p:sp>
        <p:nvSpPr>
          <p:cNvPr id="129" name="Google Shape;129;p2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23"/>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2" name="Google Shape;132;p23"/>
          <p:cNvSpPr txBox="1"/>
          <p:nvPr>
            <p:ph idx="1" type="body"/>
          </p:nvPr>
        </p:nvSpPr>
        <p:spPr>
          <a:xfrm rot="5400000">
            <a:off x="2911202" y="-1058531"/>
            <a:ext cx="3176400" cy="8031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4"/>
          <p:cNvSpPr txBox="1"/>
          <p:nvPr>
            <p:ph type="title"/>
          </p:nvPr>
        </p:nvSpPr>
        <p:spPr>
          <a:xfrm rot="5400000">
            <a:off x="5350052" y="1467545"/>
            <a:ext cx="4359000" cy="19716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24"/>
          <p:cNvSpPr txBox="1"/>
          <p:nvPr>
            <p:ph idx="1" type="body"/>
          </p:nvPr>
        </p:nvSpPr>
        <p:spPr>
          <a:xfrm rot="5400000">
            <a:off x="1277025" y="-519505"/>
            <a:ext cx="4359000" cy="5945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8" name="Google Shape;138;p25"/>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39" name="Google Shape;139;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103" r="14569" t="0"/>
          <a:stretch/>
        </p:blipFill>
        <p:spPr>
          <a:xfrm>
            <a:off x="-1525092" y="0"/>
            <a:ext cx="7794307" cy="5143501"/>
          </a:xfrm>
          <a:prstGeom prst="rect">
            <a:avLst/>
          </a:prstGeom>
          <a:noFill/>
          <a:ln>
            <a:noFill/>
          </a:ln>
        </p:spPr>
      </p:pic>
      <p:pic>
        <p:nvPicPr>
          <p:cNvPr descr="A picture containing shape&#10;&#10;Description automatically generated" id="25" name="Google Shape;25;p4"/>
          <p:cNvPicPr preferRelativeResize="0"/>
          <p:nvPr/>
        </p:nvPicPr>
        <p:blipFill rotWithShape="1">
          <a:blip r:embed="rId3">
            <a:alphaModFix/>
          </a:blip>
          <a:srcRect b="0" l="0" r="0" t="0"/>
          <a:stretch/>
        </p:blipFill>
        <p:spPr>
          <a:xfrm>
            <a:off x="223837" y="0"/>
            <a:ext cx="8920160" cy="5143499"/>
          </a:xfrm>
          <a:prstGeom prst="rect">
            <a:avLst/>
          </a:prstGeom>
          <a:noFill/>
          <a:ln>
            <a:noFill/>
          </a:ln>
        </p:spPr>
      </p:pic>
      <p:sp>
        <p:nvSpPr>
          <p:cNvPr id="26" name="Google Shape;26;p4"/>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 name="Google Shape;27;p4"/>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 name="Google Shape;28;p4"/>
          <p:cNvSpPr txBox="1"/>
          <p:nvPr>
            <p:ph idx="10" type="dt"/>
          </p:nvPr>
        </p:nvSpPr>
        <p:spPr>
          <a:xfrm>
            <a:off x="7834520" y="4771639"/>
            <a:ext cx="81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9" name="Google Shape;29;p4"/>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4"/>
          <p:cNvSpPr txBox="1"/>
          <p:nvPr/>
        </p:nvSpPr>
        <p:spPr>
          <a:xfrm>
            <a:off x="684612" y="994268"/>
            <a:ext cx="3161700" cy="4440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chemeClr val="dk1"/>
                </a:solidFill>
                <a:latin typeface="IBM Plex Sans"/>
                <a:ea typeface="IBM Plex Sans"/>
                <a:cs typeface="IBM Plex Sans"/>
                <a:sym typeface="IBM Plex Sans"/>
              </a:rPr>
              <a:t>INSTRUCTIONS TO REPLACE IMAGE:</a:t>
            </a:r>
            <a:endParaRPr sz="1100"/>
          </a:p>
          <a:p>
            <a:pPr indent="0" lvl="0" marL="0" marR="0" rtl="0" algn="l">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Go to View&gt;Slide Master</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Locate this layout and duplicate it</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Right-click the orange circle on the far-left side of this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Scroll to “Change Picture”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“From File” (note that your version of PowerPoint may use different menu language)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desired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Resize and crop image as necessary</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Make sure image is sent to back (right click on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pic>
        <p:nvPicPr>
          <p:cNvPr descr="A body of water with buildings along it&#10;&#10;Description automatically generated with medium confidence" id="32" name="Google Shape;32;p5"/>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33" name="Google Shape;33;p5"/>
          <p:cNvPicPr preferRelativeResize="0"/>
          <p:nvPr/>
        </p:nvPicPr>
        <p:blipFill rotWithShape="1">
          <a:blip r:embed="rId3">
            <a:alphaModFix/>
          </a:blip>
          <a:srcRect b="0" l="0" r="0" t="0"/>
          <a:stretch/>
        </p:blipFill>
        <p:spPr>
          <a:xfrm>
            <a:off x="223838" y="0"/>
            <a:ext cx="8920160" cy="5143499"/>
          </a:xfrm>
          <a:prstGeom prst="rect">
            <a:avLst/>
          </a:prstGeom>
          <a:noFill/>
          <a:ln>
            <a:noFill/>
          </a:ln>
        </p:spPr>
      </p:pic>
      <p:sp>
        <p:nvSpPr>
          <p:cNvPr id="34" name="Google Shape;34;p5"/>
          <p:cNvSpPr txBox="1"/>
          <p:nvPr>
            <p:ph type="title"/>
          </p:nvPr>
        </p:nvSpPr>
        <p:spPr>
          <a:xfrm>
            <a:off x="4963030" y="730528"/>
            <a:ext cx="3684900" cy="31908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 name="Google Shape;35;p5"/>
          <p:cNvSpPr txBox="1"/>
          <p:nvPr>
            <p:ph idx="1" type="body"/>
          </p:nvPr>
        </p:nvSpPr>
        <p:spPr>
          <a:xfrm>
            <a:off x="5143502" y="4046224"/>
            <a:ext cx="3504600" cy="6987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algn="l">
              <a:lnSpc>
                <a:spcPct val="90000"/>
              </a:lnSpc>
              <a:spcBef>
                <a:spcPts val="400"/>
              </a:spcBef>
              <a:spcAft>
                <a:spcPts val="0"/>
              </a:spcAft>
              <a:buSzPts val="1500"/>
              <a:buNone/>
              <a:defRPr sz="1500">
                <a:solidFill>
                  <a:srgbClr val="8E8F92"/>
                </a:solidFill>
              </a:defRPr>
            </a:lvl2pPr>
            <a:lvl3pPr indent="-228600" lvl="2" marL="1371600" algn="l">
              <a:lnSpc>
                <a:spcPct val="90000"/>
              </a:lnSpc>
              <a:spcBef>
                <a:spcPts val="400"/>
              </a:spcBef>
              <a:spcAft>
                <a:spcPts val="0"/>
              </a:spcAft>
              <a:buSzPts val="1400"/>
              <a:buNone/>
              <a:defRPr sz="1400">
                <a:solidFill>
                  <a:srgbClr val="8E8F92"/>
                </a:solidFill>
              </a:defRPr>
            </a:lvl3pPr>
            <a:lvl4pPr indent="-228600" lvl="3" marL="1828800" algn="l">
              <a:lnSpc>
                <a:spcPct val="90000"/>
              </a:lnSpc>
              <a:spcBef>
                <a:spcPts val="400"/>
              </a:spcBef>
              <a:spcAft>
                <a:spcPts val="0"/>
              </a:spcAft>
              <a:buSzPts val="1200"/>
              <a:buNone/>
              <a:defRPr sz="1200">
                <a:solidFill>
                  <a:srgbClr val="8E8F92"/>
                </a:solidFill>
              </a:defRPr>
            </a:lvl4pPr>
            <a:lvl5pPr indent="-228600" lvl="4" marL="2286000" algn="l">
              <a:lnSpc>
                <a:spcPct val="90000"/>
              </a:lnSpc>
              <a:spcBef>
                <a:spcPts val="400"/>
              </a:spcBef>
              <a:spcAft>
                <a:spcPts val="0"/>
              </a:spcAft>
              <a:buSzPts val="1200"/>
              <a:buNone/>
              <a:defRPr sz="1200">
                <a:solidFill>
                  <a:srgbClr val="8E8F92"/>
                </a:solidFill>
              </a:defRPr>
            </a:lvl5pPr>
            <a:lvl6pPr indent="-228600" lvl="5" marL="2743200" algn="l">
              <a:lnSpc>
                <a:spcPct val="90000"/>
              </a:lnSpc>
              <a:spcBef>
                <a:spcPts val="400"/>
              </a:spcBef>
              <a:spcAft>
                <a:spcPts val="0"/>
              </a:spcAft>
              <a:buClr>
                <a:srgbClr val="8E8F92"/>
              </a:buClr>
              <a:buSzPts val="1200"/>
              <a:buNone/>
              <a:defRPr sz="1200">
                <a:solidFill>
                  <a:srgbClr val="8E8F92"/>
                </a:solidFill>
              </a:defRPr>
            </a:lvl6pPr>
            <a:lvl7pPr indent="-228600" lvl="6" marL="3200400" algn="l">
              <a:lnSpc>
                <a:spcPct val="90000"/>
              </a:lnSpc>
              <a:spcBef>
                <a:spcPts val="400"/>
              </a:spcBef>
              <a:spcAft>
                <a:spcPts val="0"/>
              </a:spcAft>
              <a:buClr>
                <a:srgbClr val="8E8F92"/>
              </a:buClr>
              <a:buSzPts val="1200"/>
              <a:buNone/>
              <a:defRPr sz="1200">
                <a:solidFill>
                  <a:srgbClr val="8E8F92"/>
                </a:solidFill>
              </a:defRPr>
            </a:lvl7pPr>
            <a:lvl8pPr indent="-228600" lvl="7" marL="3657600" algn="l">
              <a:lnSpc>
                <a:spcPct val="90000"/>
              </a:lnSpc>
              <a:spcBef>
                <a:spcPts val="400"/>
              </a:spcBef>
              <a:spcAft>
                <a:spcPts val="0"/>
              </a:spcAft>
              <a:buClr>
                <a:srgbClr val="8E8F92"/>
              </a:buClr>
              <a:buSzPts val="1200"/>
              <a:buNone/>
              <a:defRPr sz="1200">
                <a:solidFill>
                  <a:srgbClr val="8E8F92"/>
                </a:solidFill>
              </a:defRPr>
            </a:lvl8pPr>
            <a:lvl9pPr indent="-228600" lvl="8" marL="411480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36" name="Shape 36"/>
        <p:cNvGrpSpPr/>
        <p:nvPr/>
      </p:nvGrpSpPr>
      <p:grpSpPr>
        <a:xfrm>
          <a:off x="0" y="0"/>
          <a:ext cx="0" cy="0"/>
          <a:chOff x="0" y="0"/>
          <a:chExt cx="0" cy="0"/>
        </a:xfrm>
      </p:grpSpPr>
      <p:sp>
        <p:nvSpPr>
          <p:cNvPr id="37" name="Google Shape;37;p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2" type="body"/>
          </p:nvPr>
        </p:nvSpPr>
        <p:spPr>
          <a:xfrm>
            <a:off x="483578" y="1652156"/>
            <a:ext cx="8031900" cy="2909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41" name="Shape 41"/>
        <p:cNvGrpSpPr/>
        <p:nvPr/>
      </p:nvGrpSpPr>
      <p:grpSpPr>
        <a:xfrm>
          <a:off x="0" y="0"/>
          <a:ext cx="0" cy="0"/>
          <a:chOff x="0" y="0"/>
          <a:chExt cx="0" cy="0"/>
        </a:xfrm>
      </p:grpSpPr>
      <p:pic>
        <p:nvPicPr>
          <p:cNvPr descr="A picture containing person, crowd, event, several&#10;&#10;Description automatically generated" id="42" name="Google Shape;42;p7"/>
          <p:cNvPicPr preferRelativeResize="0"/>
          <p:nvPr/>
        </p:nvPicPr>
        <p:blipFill rotWithShape="1">
          <a:blip r:embed="rId2">
            <a:alphaModFix/>
          </a:blip>
          <a:srcRect b="0" l="28985" r="0" t="0"/>
          <a:stretch/>
        </p:blipFill>
        <p:spPr>
          <a:xfrm>
            <a:off x="1" y="0"/>
            <a:ext cx="5478945" cy="5143500"/>
          </a:xfrm>
          <a:prstGeom prst="rect">
            <a:avLst/>
          </a:prstGeom>
          <a:noFill/>
          <a:ln>
            <a:noFill/>
          </a:ln>
        </p:spPr>
      </p:pic>
      <p:pic>
        <p:nvPicPr>
          <p:cNvPr descr="A picture containing shape&#10;&#10;Description automatically generated" id="43" name="Google Shape;43;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 name="Google Shape;44;p7"/>
          <p:cNvSpPr txBox="1"/>
          <p:nvPr/>
        </p:nvSpPr>
        <p:spPr>
          <a:xfrm>
            <a:off x="5463542" y="2358208"/>
            <a:ext cx="3184500" cy="700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45" name="Google Shape;45;p7"/>
          <p:cNvSpPr txBox="1"/>
          <p:nvPr/>
        </p:nvSpPr>
        <p:spPr>
          <a:xfrm>
            <a:off x="4572002" y="3877814"/>
            <a:ext cx="40761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8"/>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Font typeface="NTR"/>
              <a:buChar char="-"/>
              <a:defRPr/>
            </a:lvl2pPr>
            <a:lvl3pPr indent="-304800" lvl="2" marL="1371600" algn="l">
              <a:lnSpc>
                <a:spcPct val="90000"/>
              </a:lnSpc>
              <a:spcBef>
                <a:spcPts val="400"/>
              </a:spcBef>
              <a:spcAft>
                <a:spcPts val="0"/>
              </a:spcAft>
              <a:buSzPts val="1200"/>
              <a:buFont typeface="NTR"/>
              <a:buChar char="-"/>
              <a:defRPr/>
            </a:lvl3pPr>
            <a:lvl4pPr indent="-304800" lvl="3" marL="1828800" algn="l">
              <a:lnSpc>
                <a:spcPct val="90000"/>
              </a:lnSpc>
              <a:spcBef>
                <a:spcPts val="400"/>
              </a:spcBef>
              <a:spcAft>
                <a:spcPts val="0"/>
              </a:spcAft>
              <a:buSzPts val="1200"/>
              <a:buFont typeface="NTR"/>
              <a:buChar char="-"/>
              <a:defRPr/>
            </a:lvl4pPr>
            <a:lvl5pPr indent="-298450" lvl="4" marL="2286000" algn="l">
              <a:lnSpc>
                <a:spcPct val="90000"/>
              </a:lnSpc>
              <a:spcBef>
                <a:spcPts val="400"/>
              </a:spcBef>
              <a:spcAft>
                <a:spcPts val="0"/>
              </a:spcAft>
              <a:buSzPts val="1100"/>
              <a:buFont typeface="NTR"/>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0" name="Shape 50"/>
        <p:cNvGrpSpPr/>
        <p:nvPr/>
      </p:nvGrpSpPr>
      <p:grpSpPr>
        <a:xfrm>
          <a:off x="0" y="0"/>
          <a:ext cx="0" cy="0"/>
          <a:chOff x="0" y="0"/>
          <a:chExt cx="0" cy="0"/>
        </a:xfrm>
      </p:grpSpPr>
      <p:sp>
        <p:nvSpPr>
          <p:cNvPr id="51" name="Google Shape;51;p9"/>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9"/>
          <p:cNvSpPr txBox="1"/>
          <p:nvPr>
            <p:ph idx="1" type="body"/>
          </p:nvPr>
        </p:nvSpPr>
        <p:spPr>
          <a:xfrm>
            <a:off x="483577"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 name="Google Shape;54;p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5" name="Shape 55"/>
        <p:cNvGrpSpPr/>
        <p:nvPr/>
      </p:nvGrpSpPr>
      <p:grpSpPr>
        <a:xfrm>
          <a:off x="0" y="0"/>
          <a:ext cx="0" cy="0"/>
          <a:chOff x="0" y="0"/>
          <a:chExt cx="0" cy="0"/>
        </a:xfrm>
      </p:grpSpPr>
      <p:sp>
        <p:nvSpPr>
          <p:cNvPr id="56" name="Google Shape;56;p10"/>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0"/>
          <p:cNvSpPr txBox="1"/>
          <p:nvPr>
            <p:ph idx="1" type="body"/>
          </p:nvPr>
        </p:nvSpPr>
        <p:spPr>
          <a:xfrm>
            <a:off x="483580"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0"/>
          <p:cNvSpPr txBox="1"/>
          <p:nvPr>
            <p:ph idx="2" type="body"/>
          </p:nvPr>
        </p:nvSpPr>
        <p:spPr>
          <a:xfrm>
            <a:off x="3263717"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0"/>
          <p:cNvSpPr txBox="1"/>
          <p:nvPr>
            <p:ph idx="3" type="body"/>
          </p:nvPr>
        </p:nvSpPr>
        <p:spPr>
          <a:xfrm>
            <a:off x="6043853"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hyperlink" Target="https://en.wikipedia.org/wiki/Gradient_boosting" TargetMode="External"/><Relationship Id="rId4" Type="http://schemas.openxmlformats.org/officeDocument/2006/relationships/image" Target="../media/image20.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www.analyticsvidhya.com/blog/2022/01/machine-learning-algorithms/" TargetMode="External"/><Relationship Id="rId4" Type="http://schemas.openxmlformats.org/officeDocument/2006/relationships/image" Target="../media/image27.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hyperlink" Target="https://data.cms.gov/provider-summary-by-type-of-service/medicare-part-d-prescribers/medicare-part-d-prescribers-by-provider"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hyperlink" Target="https://oig.hhs.gov/exclusions/exclusions_list.asp"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hyperlink" Target="https://www.cms.gov/openpayments/data/dataset-download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ctrTitle"/>
          </p:nvPr>
        </p:nvSpPr>
        <p:spPr>
          <a:xfrm>
            <a:off x="742575" y="194276"/>
            <a:ext cx="5460600" cy="11763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Big Data Technologies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Project Presentation</a:t>
            </a:r>
            <a:endParaRPr>
              <a:latin typeface="Times New Roman"/>
              <a:ea typeface="Times New Roman"/>
              <a:cs typeface="Times New Roman"/>
              <a:sym typeface="Times New Roman"/>
            </a:endParaRPr>
          </a:p>
        </p:txBody>
      </p:sp>
      <p:sp>
        <p:nvSpPr>
          <p:cNvPr id="145" name="Google Shape;145;p26"/>
          <p:cNvSpPr txBox="1"/>
          <p:nvPr>
            <p:ph idx="1" type="subTitle"/>
          </p:nvPr>
        </p:nvSpPr>
        <p:spPr>
          <a:xfrm>
            <a:off x="742575" y="1749475"/>
            <a:ext cx="6677400" cy="11763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rPr b="1" lang="en" sz="3141">
                <a:latin typeface="Times New Roman"/>
                <a:ea typeface="Times New Roman"/>
                <a:cs typeface="Times New Roman"/>
                <a:sym typeface="Times New Roman"/>
              </a:rPr>
              <a:t>Fraud Detection of CMS Medicare</a:t>
            </a:r>
            <a:endParaRPr b="1" sz="3141">
              <a:latin typeface="Times New Roman"/>
              <a:ea typeface="Times New Roman"/>
              <a:cs typeface="Times New Roman"/>
              <a:sym typeface="Times New Roman"/>
            </a:endParaRPr>
          </a:p>
          <a:p>
            <a:pPr indent="0" lvl="0" marL="0" rtl="0" algn="ctr">
              <a:spcBef>
                <a:spcPts val="800"/>
              </a:spcBef>
              <a:spcAft>
                <a:spcPts val="0"/>
              </a:spcAft>
              <a:buNone/>
            </a:pPr>
            <a:r>
              <a:rPr b="1" lang="en" sz="3141">
                <a:latin typeface="Times New Roman"/>
                <a:ea typeface="Times New Roman"/>
                <a:cs typeface="Times New Roman"/>
                <a:sym typeface="Times New Roman"/>
              </a:rPr>
              <a:t>Team 8 </a:t>
            </a:r>
            <a:endParaRPr b="1" sz="3141">
              <a:latin typeface="Times New Roman"/>
              <a:ea typeface="Times New Roman"/>
              <a:cs typeface="Times New Roman"/>
              <a:sym typeface="Times New Roman"/>
            </a:endParaRPr>
          </a:p>
          <a:p>
            <a:pPr indent="0" lvl="0" marL="0" rtl="0" algn="ctr">
              <a:spcBef>
                <a:spcPts val="800"/>
              </a:spcBef>
              <a:spcAft>
                <a:spcPts val="0"/>
              </a:spcAft>
              <a:buNone/>
            </a:pPr>
            <a:r>
              <a:t/>
            </a:r>
            <a:endParaRPr/>
          </a:p>
        </p:txBody>
      </p:sp>
      <p:sp>
        <p:nvSpPr>
          <p:cNvPr id="146" name="Google Shape;146;p26"/>
          <p:cNvSpPr txBox="1"/>
          <p:nvPr>
            <p:ph idx="2" type="body"/>
          </p:nvPr>
        </p:nvSpPr>
        <p:spPr>
          <a:xfrm>
            <a:off x="378725" y="3045425"/>
            <a:ext cx="5141100" cy="1405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t/>
            </a:r>
            <a:endParaRPr/>
          </a:p>
          <a:p>
            <a:pPr indent="0" lvl="0" marL="0" rtl="0" algn="l">
              <a:spcBef>
                <a:spcPts val="800"/>
              </a:spcBef>
              <a:spcAft>
                <a:spcPts val="0"/>
              </a:spcAft>
              <a:buNone/>
            </a:pPr>
            <a:r>
              <a:rPr lang="en">
                <a:latin typeface="Times New Roman"/>
                <a:ea typeface="Times New Roman"/>
                <a:cs typeface="Times New Roman"/>
                <a:sym typeface="Times New Roman"/>
              </a:rPr>
              <a:t>Professor: Prof. Venu Guntupalli</a:t>
            </a:r>
            <a:endParaRPr>
              <a:latin typeface="Times New Roman"/>
              <a:ea typeface="Times New Roman"/>
              <a:cs typeface="Times New Roman"/>
              <a:sym typeface="Times New Roman"/>
            </a:endParaRPr>
          </a:p>
          <a:p>
            <a:pPr indent="0" lvl="0" marL="0" rtl="0" algn="l">
              <a:spcBef>
                <a:spcPts val="800"/>
              </a:spcBef>
              <a:spcAft>
                <a:spcPts val="0"/>
              </a:spcAft>
              <a:buNone/>
            </a:pPr>
            <a:r>
              <a:rPr lang="en">
                <a:latin typeface="Times New Roman"/>
                <a:ea typeface="Times New Roman"/>
                <a:cs typeface="Times New Roman"/>
                <a:sym typeface="Times New Roman"/>
              </a:rPr>
              <a:t>Gayatri Awate 20015754</a:t>
            </a:r>
            <a:endParaRPr>
              <a:latin typeface="Times New Roman"/>
              <a:ea typeface="Times New Roman"/>
              <a:cs typeface="Times New Roman"/>
              <a:sym typeface="Times New Roman"/>
            </a:endParaRPr>
          </a:p>
          <a:p>
            <a:pPr indent="0" lvl="0" marL="0" rtl="0" algn="l">
              <a:spcBef>
                <a:spcPts val="800"/>
              </a:spcBef>
              <a:spcAft>
                <a:spcPts val="0"/>
              </a:spcAft>
              <a:buNone/>
            </a:pPr>
            <a:r>
              <a:rPr lang="en">
                <a:latin typeface="Times New Roman"/>
                <a:ea typeface="Times New Roman"/>
                <a:cs typeface="Times New Roman"/>
                <a:sym typeface="Times New Roman"/>
              </a:rPr>
              <a:t>Shreneel Kala 20015446</a:t>
            </a:r>
            <a:endParaRPr>
              <a:latin typeface="Times New Roman"/>
              <a:ea typeface="Times New Roman"/>
              <a:cs typeface="Times New Roman"/>
              <a:sym typeface="Times New Roman"/>
            </a:endParaRPr>
          </a:p>
          <a:p>
            <a:pPr indent="0" lvl="0" marL="0" rtl="0" algn="l">
              <a:spcBef>
                <a:spcPts val="800"/>
              </a:spcBef>
              <a:spcAft>
                <a:spcPts val="0"/>
              </a:spcAft>
              <a:buNone/>
            </a:pPr>
            <a:r>
              <a:rPr lang="en">
                <a:latin typeface="Times New Roman"/>
                <a:ea typeface="Times New Roman"/>
                <a:cs typeface="Times New Roman"/>
                <a:sym typeface="Times New Roman"/>
              </a:rPr>
              <a:t>Simoni Patani 20011528</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Merging of Datasets</a:t>
            </a:r>
            <a:endParaRPr>
              <a:solidFill>
                <a:srgbClr val="000000"/>
              </a:solidFill>
              <a:latin typeface="Times New Roman"/>
              <a:ea typeface="Times New Roman"/>
              <a:cs typeface="Times New Roman"/>
              <a:sym typeface="Times New Roman"/>
            </a:endParaRPr>
          </a:p>
        </p:txBody>
      </p:sp>
      <p:pic>
        <p:nvPicPr>
          <p:cNvPr id="203" name="Google Shape;203;p35"/>
          <p:cNvPicPr preferRelativeResize="0"/>
          <p:nvPr/>
        </p:nvPicPr>
        <p:blipFill>
          <a:blip r:embed="rId3">
            <a:alphaModFix/>
          </a:blip>
          <a:stretch>
            <a:fillRect/>
          </a:stretch>
        </p:blipFill>
        <p:spPr>
          <a:xfrm>
            <a:off x="680300" y="1056788"/>
            <a:ext cx="7078049" cy="30299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483575" y="273852"/>
            <a:ext cx="80319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TARGET VARIABLE PROCESSING</a:t>
            </a:r>
            <a:endParaRPr>
              <a:solidFill>
                <a:srgbClr val="212121"/>
              </a:solidFill>
              <a:latin typeface="Times New Roman"/>
              <a:ea typeface="Times New Roman"/>
              <a:cs typeface="Times New Roman"/>
              <a:sym typeface="Times New Roman"/>
            </a:endParaRPr>
          </a:p>
        </p:txBody>
      </p:sp>
      <p:sp>
        <p:nvSpPr>
          <p:cNvPr id="209" name="Google Shape;209;p36"/>
          <p:cNvSpPr txBox="1"/>
          <p:nvPr/>
        </p:nvSpPr>
        <p:spPr>
          <a:xfrm>
            <a:off x="346050" y="828850"/>
            <a:ext cx="6156300" cy="19908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SzPts val="1200"/>
              <a:buFont typeface="Times New Roman"/>
              <a:buAutoNum type="arabicPeriod"/>
            </a:pPr>
            <a:r>
              <a:rPr lang="en" sz="1200">
                <a:latin typeface="Times New Roman"/>
                <a:ea typeface="Times New Roman"/>
                <a:cs typeface="Times New Roman"/>
                <a:sym typeface="Times New Roman"/>
              </a:rPr>
              <a:t>Extracting essential columns from from LEIE(List of Excluded Individuals and Entities) database as these contain the information of people who have previous records of insurance frauds</a:t>
            </a:r>
            <a:endParaRPr sz="1200">
              <a:latin typeface="Times New Roman"/>
              <a:ea typeface="Times New Roman"/>
              <a:cs typeface="Times New Roman"/>
              <a:sym typeface="Times New Roman"/>
            </a:endParaRPr>
          </a:p>
          <a:p>
            <a:pPr indent="-304800" lvl="0" marL="457200" rtl="0" algn="l">
              <a:spcBef>
                <a:spcPts val="1000"/>
              </a:spcBef>
              <a:spcAft>
                <a:spcPts val="0"/>
              </a:spcAft>
              <a:buSzPts val="1200"/>
              <a:buFont typeface="Times New Roman"/>
              <a:buAutoNum type="arabicPeriod"/>
            </a:pPr>
            <a:r>
              <a:rPr lang="en" sz="1200">
                <a:latin typeface="Times New Roman"/>
                <a:ea typeface="Times New Roman"/>
                <a:cs typeface="Times New Roman"/>
                <a:sym typeface="Times New Roman"/>
              </a:rPr>
              <a:t>Selecting columns “Prscrbr_NPI” and “EXCLTYPE”</a:t>
            </a:r>
            <a:endParaRPr sz="1200">
              <a:latin typeface="Times New Roman"/>
              <a:ea typeface="Times New Roman"/>
              <a:cs typeface="Times New Roman"/>
              <a:sym typeface="Times New Roman"/>
            </a:endParaRPr>
          </a:p>
          <a:p>
            <a:pPr indent="-304800" lvl="0" marL="457200" rtl="0" algn="l">
              <a:spcBef>
                <a:spcPts val="1000"/>
              </a:spcBef>
              <a:spcAft>
                <a:spcPts val="0"/>
              </a:spcAft>
              <a:buSzPts val="1200"/>
              <a:buFont typeface="Times New Roman"/>
              <a:buAutoNum type="arabicPeriod"/>
            </a:pPr>
            <a:r>
              <a:rPr lang="en" sz="1200">
                <a:latin typeface="Times New Roman"/>
                <a:ea typeface="Times New Roman"/>
                <a:cs typeface="Times New Roman"/>
                <a:sym typeface="Times New Roman"/>
              </a:rPr>
              <a:t>Matching the NPI values to the excluded individuals column to find is_fraud variable</a:t>
            </a:r>
            <a:endParaRPr sz="1200">
              <a:latin typeface="Times New Roman"/>
              <a:ea typeface="Times New Roman"/>
              <a:cs typeface="Times New Roman"/>
              <a:sym typeface="Times New Roman"/>
            </a:endParaRPr>
          </a:p>
          <a:p>
            <a:pPr indent="-304800" lvl="0" marL="457200" rtl="0" algn="l">
              <a:spcBef>
                <a:spcPts val="1000"/>
              </a:spcBef>
              <a:spcAft>
                <a:spcPts val="0"/>
              </a:spcAft>
              <a:buSzPts val="1200"/>
              <a:buFont typeface="Times New Roman"/>
              <a:buAutoNum type="arabicPeriod"/>
            </a:pPr>
            <a:r>
              <a:rPr lang="en" sz="1200">
                <a:latin typeface="Times New Roman"/>
                <a:ea typeface="Times New Roman"/>
                <a:cs typeface="Times New Roman"/>
                <a:sym typeface="Times New Roman"/>
              </a:rPr>
              <a:t>Transforming the “is_fraud” column to binary classification</a:t>
            </a:r>
            <a:endParaRPr sz="1200">
              <a:latin typeface="Times New Roman"/>
              <a:ea typeface="Times New Roman"/>
              <a:cs typeface="Times New Roman"/>
              <a:sym typeface="Times New Roman"/>
            </a:endParaRPr>
          </a:p>
          <a:p>
            <a:pPr indent="-304800" lvl="0" marL="457200" rtl="0" algn="l">
              <a:spcBef>
                <a:spcPts val="1000"/>
              </a:spcBef>
              <a:spcAft>
                <a:spcPts val="0"/>
              </a:spcAft>
              <a:buSzPts val="1200"/>
              <a:buFont typeface="Times New Roman"/>
              <a:buAutoNum type="arabicPeriod"/>
            </a:pPr>
            <a:r>
              <a:rPr lang="en" sz="1200">
                <a:latin typeface="Times New Roman"/>
                <a:ea typeface="Times New Roman"/>
                <a:cs typeface="Times New Roman"/>
                <a:sym typeface="Times New Roman"/>
              </a:rPr>
              <a:t>Joining the is_fraud column to the final dataset</a:t>
            </a:r>
            <a:endParaRPr sz="1200">
              <a:latin typeface="Times New Roman"/>
              <a:ea typeface="Times New Roman"/>
              <a:cs typeface="Times New Roman"/>
              <a:sym typeface="Times New Roman"/>
            </a:endParaRPr>
          </a:p>
        </p:txBody>
      </p:sp>
      <p:pic>
        <p:nvPicPr>
          <p:cNvPr id="210" name="Google Shape;210;p36"/>
          <p:cNvPicPr preferRelativeResize="0"/>
          <p:nvPr/>
        </p:nvPicPr>
        <p:blipFill>
          <a:blip r:embed="rId3">
            <a:alphaModFix/>
          </a:blip>
          <a:stretch>
            <a:fillRect/>
          </a:stretch>
        </p:blipFill>
        <p:spPr>
          <a:xfrm>
            <a:off x="6874600" y="590475"/>
            <a:ext cx="1894475" cy="3731525"/>
          </a:xfrm>
          <a:prstGeom prst="rect">
            <a:avLst/>
          </a:prstGeom>
          <a:noFill/>
          <a:ln cap="flat" cmpd="sng" w="19050">
            <a:solidFill>
              <a:schemeClr val="dk2"/>
            </a:solidFill>
            <a:prstDash val="solid"/>
            <a:round/>
            <a:headEnd len="sm" w="sm" type="none"/>
            <a:tailEnd len="sm" w="sm" type="none"/>
          </a:ln>
        </p:spPr>
      </p:pic>
      <p:sp>
        <p:nvSpPr>
          <p:cNvPr id="211" name="Google Shape;211;p36"/>
          <p:cNvSpPr txBox="1"/>
          <p:nvPr/>
        </p:nvSpPr>
        <p:spPr>
          <a:xfrm>
            <a:off x="6713125" y="4322000"/>
            <a:ext cx="238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a:ea typeface="IBM Plex Sans"/>
                <a:cs typeface="IBM Plex Sans"/>
                <a:sym typeface="IBM Plex Sans"/>
              </a:rPr>
              <a:t>Transforming is_fraud to Binary classification</a:t>
            </a:r>
            <a:endParaRPr>
              <a:latin typeface="IBM Plex Sans"/>
              <a:ea typeface="IBM Plex Sans"/>
              <a:cs typeface="IBM Plex Sans"/>
              <a:sym typeface="IBM Plex Sans"/>
            </a:endParaRPr>
          </a:p>
        </p:txBody>
      </p:sp>
      <p:pic>
        <p:nvPicPr>
          <p:cNvPr id="212" name="Google Shape;212;p36"/>
          <p:cNvPicPr preferRelativeResize="0"/>
          <p:nvPr/>
        </p:nvPicPr>
        <p:blipFill>
          <a:blip r:embed="rId4">
            <a:alphaModFix/>
          </a:blip>
          <a:stretch>
            <a:fillRect/>
          </a:stretch>
        </p:blipFill>
        <p:spPr>
          <a:xfrm>
            <a:off x="410225" y="2867225"/>
            <a:ext cx="5936175" cy="1724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METHODOLOGY</a:t>
            </a:r>
            <a:endParaRPr>
              <a:solidFill>
                <a:srgbClr val="000000"/>
              </a:solidFill>
              <a:latin typeface="Times New Roman"/>
              <a:ea typeface="Times New Roman"/>
              <a:cs typeface="Times New Roman"/>
              <a:sym typeface="Times New Roman"/>
            </a:endParaRPr>
          </a:p>
        </p:txBody>
      </p:sp>
      <p:sp>
        <p:nvSpPr>
          <p:cNvPr id="218" name="Google Shape;218;p37"/>
          <p:cNvSpPr txBox="1"/>
          <p:nvPr>
            <p:ph idx="1" type="body"/>
          </p:nvPr>
        </p:nvSpPr>
        <p:spPr>
          <a:xfrm>
            <a:off x="483575" y="640125"/>
            <a:ext cx="7391700" cy="1285500"/>
          </a:xfrm>
          <a:prstGeom prst="rect">
            <a:avLst/>
          </a:prstGeom>
        </p:spPr>
        <p:txBody>
          <a:bodyPr anchorCtr="0" anchor="t" bIns="34275" lIns="68575" spcFirstLastPara="1" rIns="68575" wrap="square" tIns="34275">
            <a:normAutofit fontScale="92500" lnSpcReduction="20000"/>
          </a:bodyPr>
          <a:lstStyle/>
          <a:p>
            <a:pPr indent="0" lvl="0" marL="0" rtl="0" algn="just">
              <a:spcBef>
                <a:spcPts val="800"/>
              </a:spcBef>
              <a:spcAft>
                <a:spcPts val="0"/>
              </a:spcAft>
              <a:buNone/>
            </a:pPr>
            <a:r>
              <a:t/>
            </a:r>
            <a:endParaRPr sz="1600">
              <a:latin typeface="Times New Roman"/>
              <a:ea typeface="Times New Roman"/>
              <a:cs typeface="Times New Roman"/>
              <a:sym typeface="Times New Roman"/>
            </a:endParaRPr>
          </a:p>
          <a:p>
            <a:pPr indent="0" lvl="0" marL="0" rtl="0" algn="just">
              <a:spcBef>
                <a:spcPts val="800"/>
              </a:spcBef>
              <a:spcAft>
                <a:spcPts val="0"/>
              </a:spcAft>
              <a:buNone/>
            </a:pPr>
            <a:r>
              <a:rPr lang="en" sz="1600">
                <a:latin typeface="Times New Roman"/>
                <a:ea typeface="Times New Roman"/>
                <a:cs typeface="Times New Roman"/>
                <a:sym typeface="Times New Roman"/>
              </a:rPr>
              <a:t>• Data exploration, cleansing and preparation </a:t>
            </a:r>
            <a:endParaRPr sz="1600">
              <a:latin typeface="Times New Roman"/>
              <a:ea typeface="Times New Roman"/>
              <a:cs typeface="Times New Roman"/>
              <a:sym typeface="Times New Roman"/>
            </a:endParaRPr>
          </a:p>
          <a:p>
            <a:pPr indent="0" lvl="0" marL="0" rtl="0" algn="just">
              <a:spcBef>
                <a:spcPts val="800"/>
              </a:spcBef>
              <a:spcAft>
                <a:spcPts val="0"/>
              </a:spcAft>
              <a:buNone/>
            </a:pPr>
            <a:r>
              <a:rPr lang="en" sz="1600">
                <a:latin typeface="Times New Roman"/>
                <a:ea typeface="Times New Roman"/>
                <a:cs typeface="Times New Roman"/>
                <a:sym typeface="Times New Roman"/>
              </a:rPr>
              <a:t>• Build a simple data model to join all datasets </a:t>
            </a:r>
            <a:endParaRPr sz="1600">
              <a:latin typeface="Times New Roman"/>
              <a:ea typeface="Times New Roman"/>
              <a:cs typeface="Times New Roman"/>
              <a:sym typeface="Times New Roman"/>
            </a:endParaRPr>
          </a:p>
          <a:p>
            <a:pPr indent="0" lvl="0" marL="0" rtl="0" algn="just">
              <a:spcBef>
                <a:spcPts val="800"/>
              </a:spcBef>
              <a:spcAft>
                <a:spcPts val="0"/>
              </a:spcAft>
              <a:buNone/>
            </a:pPr>
            <a:r>
              <a:rPr lang="en" sz="1600">
                <a:latin typeface="Times New Roman"/>
                <a:ea typeface="Times New Roman"/>
                <a:cs typeface="Times New Roman"/>
                <a:sym typeface="Times New Roman"/>
              </a:rPr>
              <a:t>• Feature engineering to choose the effective feature sets for the different fraud patterns </a:t>
            </a:r>
            <a:endParaRPr sz="1600">
              <a:latin typeface="Times New Roman"/>
              <a:ea typeface="Times New Roman"/>
              <a:cs typeface="Times New Roman"/>
              <a:sym typeface="Times New Roman"/>
            </a:endParaRPr>
          </a:p>
          <a:p>
            <a:pPr indent="0" lvl="0" marL="0" rtl="0" algn="just">
              <a:spcBef>
                <a:spcPts val="800"/>
              </a:spcBef>
              <a:spcAft>
                <a:spcPts val="0"/>
              </a:spcAft>
              <a:buNone/>
            </a:pPr>
            <a:r>
              <a:t/>
            </a:r>
            <a:endParaRPr sz="1600">
              <a:latin typeface="Times New Roman"/>
              <a:ea typeface="Times New Roman"/>
              <a:cs typeface="Times New Roman"/>
              <a:sym typeface="Times New Roman"/>
            </a:endParaRPr>
          </a:p>
        </p:txBody>
      </p:sp>
      <p:pic>
        <p:nvPicPr>
          <p:cNvPr id="219" name="Google Shape;219;p37"/>
          <p:cNvPicPr preferRelativeResize="0"/>
          <p:nvPr/>
        </p:nvPicPr>
        <p:blipFill>
          <a:blip r:embed="rId3">
            <a:alphaModFix/>
          </a:blip>
          <a:stretch>
            <a:fillRect/>
          </a:stretch>
        </p:blipFill>
        <p:spPr>
          <a:xfrm>
            <a:off x="1138725" y="1925625"/>
            <a:ext cx="5400225" cy="2735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24500" y="318872"/>
            <a:ext cx="8031900" cy="546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pic>
        <p:nvPicPr>
          <p:cNvPr id="225" name="Google Shape;225;p38"/>
          <p:cNvPicPr preferRelativeResize="0"/>
          <p:nvPr/>
        </p:nvPicPr>
        <p:blipFill>
          <a:blip r:embed="rId3">
            <a:alphaModFix/>
          </a:blip>
          <a:stretch>
            <a:fillRect/>
          </a:stretch>
        </p:blipFill>
        <p:spPr>
          <a:xfrm>
            <a:off x="324500" y="864875"/>
            <a:ext cx="8495000" cy="3305175"/>
          </a:xfrm>
          <a:prstGeom prst="rect">
            <a:avLst/>
          </a:prstGeom>
          <a:noFill/>
          <a:ln cap="flat" cmpd="sng" w="28575">
            <a:solidFill>
              <a:schemeClr val="dk2"/>
            </a:solidFill>
            <a:prstDash val="solid"/>
            <a:round/>
            <a:headEnd len="sm" w="sm" type="none"/>
            <a:tailEnd len="sm" w="sm" type="none"/>
          </a:ln>
        </p:spPr>
      </p:pic>
      <p:sp>
        <p:nvSpPr>
          <p:cNvPr id="226" name="Google Shape;226;p38"/>
          <p:cNvSpPr txBox="1"/>
          <p:nvPr/>
        </p:nvSpPr>
        <p:spPr>
          <a:xfrm>
            <a:off x="621550" y="4251725"/>
            <a:ext cx="832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1. This graph creates a bar chart representing the number of doctors in each state. We observe that CA, i.e., California has </a:t>
            </a:r>
            <a:r>
              <a:rPr lang="en">
                <a:latin typeface="Times New Roman"/>
                <a:ea typeface="Times New Roman"/>
                <a:cs typeface="Times New Roman"/>
                <a:sym typeface="Times New Roman"/>
              </a:rPr>
              <a:t>the</a:t>
            </a:r>
            <a:r>
              <a:rPr lang="en">
                <a:latin typeface="Times New Roman"/>
                <a:ea typeface="Times New Roman"/>
                <a:cs typeface="Times New Roman"/>
                <a:sym typeface="Times New Roman"/>
              </a:rPr>
              <a:t> highest number of doctors.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Claims Vs Cost of Drugs</a:t>
            </a:r>
            <a:endParaRPr>
              <a:solidFill>
                <a:srgbClr val="000000"/>
              </a:solidFill>
              <a:latin typeface="Times New Roman"/>
              <a:ea typeface="Times New Roman"/>
              <a:cs typeface="Times New Roman"/>
              <a:sym typeface="Times New Roman"/>
            </a:endParaRPr>
          </a:p>
        </p:txBody>
      </p:sp>
      <p:pic>
        <p:nvPicPr>
          <p:cNvPr id="232" name="Google Shape;232;p39"/>
          <p:cNvPicPr preferRelativeResize="0"/>
          <p:nvPr/>
        </p:nvPicPr>
        <p:blipFill>
          <a:blip r:embed="rId3">
            <a:alphaModFix/>
          </a:blip>
          <a:stretch>
            <a:fillRect/>
          </a:stretch>
        </p:blipFill>
        <p:spPr>
          <a:xfrm>
            <a:off x="2327825" y="1027269"/>
            <a:ext cx="4343400" cy="2705100"/>
          </a:xfrm>
          <a:prstGeom prst="rect">
            <a:avLst/>
          </a:prstGeom>
          <a:noFill/>
          <a:ln cap="flat" cmpd="sng" w="28575">
            <a:solidFill>
              <a:schemeClr val="dk2"/>
            </a:solidFill>
            <a:prstDash val="solid"/>
            <a:round/>
            <a:headEnd len="sm" w="sm" type="none"/>
            <a:tailEnd len="sm" w="sm" type="none"/>
          </a:ln>
        </p:spPr>
      </p:pic>
      <p:sp>
        <p:nvSpPr>
          <p:cNvPr id="233" name="Google Shape;233;p39"/>
          <p:cNvSpPr txBox="1"/>
          <p:nvPr/>
        </p:nvSpPr>
        <p:spPr>
          <a:xfrm>
            <a:off x="669150" y="3876950"/>
            <a:ext cx="84192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Fig 2. The above graph represents the top 20 Prescribers by Average Total Drug Cost and Average Total Claims. We can infer that the claims are more when the average drug cost is between 0-2500</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0"/>
          <p:cNvPicPr preferRelativeResize="0"/>
          <p:nvPr/>
        </p:nvPicPr>
        <p:blipFill>
          <a:blip r:embed="rId3">
            <a:alphaModFix/>
          </a:blip>
          <a:stretch>
            <a:fillRect/>
          </a:stretch>
        </p:blipFill>
        <p:spPr>
          <a:xfrm>
            <a:off x="479800" y="374675"/>
            <a:ext cx="4000500" cy="3067050"/>
          </a:xfrm>
          <a:prstGeom prst="rect">
            <a:avLst/>
          </a:prstGeom>
          <a:noFill/>
          <a:ln cap="flat" cmpd="sng" w="28575">
            <a:solidFill>
              <a:schemeClr val="dk2"/>
            </a:solidFill>
            <a:prstDash val="solid"/>
            <a:round/>
            <a:headEnd len="sm" w="sm" type="none"/>
            <a:tailEnd len="sm" w="sm" type="none"/>
          </a:ln>
        </p:spPr>
      </p:pic>
      <p:pic>
        <p:nvPicPr>
          <p:cNvPr id="239" name="Google Shape;239;p40"/>
          <p:cNvPicPr preferRelativeResize="0"/>
          <p:nvPr/>
        </p:nvPicPr>
        <p:blipFill>
          <a:blip r:embed="rId4">
            <a:alphaModFix/>
          </a:blip>
          <a:stretch>
            <a:fillRect/>
          </a:stretch>
        </p:blipFill>
        <p:spPr>
          <a:xfrm>
            <a:off x="5512850" y="524413"/>
            <a:ext cx="2802650" cy="2857675"/>
          </a:xfrm>
          <a:prstGeom prst="rect">
            <a:avLst/>
          </a:prstGeom>
          <a:noFill/>
          <a:ln cap="flat" cmpd="sng" w="28575">
            <a:solidFill>
              <a:schemeClr val="dk2"/>
            </a:solidFill>
            <a:prstDash val="solid"/>
            <a:round/>
            <a:headEnd len="sm" w="sm" type="none"/>
            <a:tailEnd len="sm" w="sm" type="none"/>
          </a:ln>
        </p:spPr>
      </p:pic>
      <p:sp>
        <p:nvSpPr>
          <p:cNvPr id="240" name="Google Shape;240;p40"/>
          <p:cNvSpPr txBox="1"/>
          <p:nvPr/>
        </p:nvSpPr>
        <p:spPr>
          <a:xfrm>
            <a:off x="369325" y="3684225"/>
            <a:ext cx="85305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Figure 3 represents the the top 10 physicians and the payments made to them. We can see that the most payments were made by Anissi  and least by Gordley.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Figure 4 represents the distribution of payments by State where GA has the most amount of total payments</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p:txBody>
      </p:sp>
      <p:sp>
        <p:nvSpPr>
          <p:cNvPr id="241" name="Google Shape;241;p40"/>
          <p:cNvSpPr txBox="1"/>
          <p:nvPr/>
        </p:nvSpPr>
        <p:spPr>
          <a:xfrm>
            <a:off x="1853950" y="3441725"/>
            <a:ext cx="13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3</a:t>
            </a:r>
            <a:endParaRPr>
              <a:latin typeface="Times New Roman"/>
              <a:ea typeface="Times New Roman"/>
              <a:cs typeface="Times New Roman"/>
              <a:sym typeface="Times New Roman"/>
            </a:endParaRPr>
          </a:p>
        </p:txBody>
      </p:sp>
      <p:sp>
        <p:nvSpPr>
          <p:cNvPr id="242" name="Google Shape;242;p40"/>
          <p:cNvSpPr txBox="1"/>
          <p:nvPr/>
        </p:nvSpPr>
        <p:spPr>
          <a:xfrm>
            <a:off x="6233475" y="3382100"/>
            <a:ext cx="14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4</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483578" y="1477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Fraudulent Cities</a:t>
            </a:r>
            <a:endParaRPr>
              <a:solidFill>
                <a:srgbClr val="212121"/>
              </a:solidFill>
              <a:latin typeface="Times New Roman"/>
              <a:ea typeface="Times New Roman"/>
              <a:cs typeface="Times New Roman"/>
              <a:sym typeface="Times New Roman"/>
            </a:endParaRPr>
          </a:p>
        </p:txBody>
      </p:sp>
      <p:pic>
        <p:nvPicPr>
          <p:cNvPr id="248" name="Google Shape;248;p41"/>
          <p:cNvPicPr preferRelativeResize="0"/>
          <p:nvPr/>
        </p:nvPicPr>
        <p:blipFill>
          <a:blip r:embed="rId3">
            <a:alphaModFix/>
          </a:blip>
          <a:stretch>
            <a:fillRect/>
          </a:stretch>
        </p:blipFill>
        <p:spPr>
          <a:xfrm>
            <a:off x="2517925" y="564125"/>
            <a:ext cx="3630100" cy="3210175"/>
          </a:xfrm>
          <a:prstGeom prst="rect">
            <a:avLst/>
          </a:prstGeom>
          <a:noFill/>
          <a:ln cap="flat" cmpd="sng" w="28575">
            <a:solidFill>
              <a:schemeClr val="dk2"/>
            </a:solidFill>
            <a:prstDash val="solid"/>
            <a:round/>
            <a:headEnd len="sm" w="sm" type="none"/>
            <a:tailEnd len="sm" w="sm" type="none"/>
          </a:ln>
        </p:spPr>
      </p:pic>
      <p:sp>
        <p:nvSpPr>
          <p:cNvPr id="249" name="Google Shape;249;p41"/>
          <p:cNvSpPr txBox="1"/>
          <p:nvPr/>
        </p:nvSpPr>
        <p:spPr>
          <a:xfrm>
            <a:off x="527400" y="4161650"/>
            <a:ext cx="80892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latin typeface="Times New Roman"/>
                <a:ea typeface="Times New Roman"/>
                <a:cs typeface="Times New Roman"/>
                <a:sym typeface="Times New Roman"/>
              </a:rPr>
              <a:t>This graph demonstrates the number of fraud counts vs </a:t>
            </a:r>
            <a:r>
              <a:rPr lang="en" sz="1500">
                <a:latin typeface="Times New Roman"/>
                <a:ea typeface="Times New Roman"/>
                <a:cs typeface="Times New Roman"/>
                <a:sym typeface="Times New Roman"/>
              </a:rPr>
              <a:t>the top 20 </a:t>
            </a:r>
            <a:r>
              <a:rPr lang="en" sz="1500">
                <a:latin typeface="Times New Roman"/>
                <a:ea typeface="Times New Roman"/>
                <a:cs typeface="Times New Roman"/>
                <a:sym typeface="Times New Roman"/>
              </a:rPr>
              <a:t>cities where Houston has the most number of frauds and Phoenix the least. </a:t>
            </a:r>
            <a:endParaRPr sz="1500">
              <a:latin typeface="Times New Roman"/>
              <a:ea typeface="Times New Roman"/>
              <a:cs typeface="Times New Roman"/>
              <a:sym typeface="Times New Roman"/>
            </a:endParaRPr>
          </a:p>
        </p:txBody>
      </p:sp>
      <p:sp>
        <p:nvSpPr>
          <p:cNvPr id="250" name="Google Shape;250;p41"/>
          <p:cNvSpPr txBox="1"/>
          <p:nvPr/>
        </p:nvSpPr>
        <p:spPr>
          <a:xfrm>
            <a:off x="3702375" y="3774300"/>
            <a:ext cx="12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5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sz="3600">
                <a:solidFill>
                  <a:srgbClr val="000000"/>
                </a:solidFill>
                <a:latin typeface="Times New Roman"/>
                <a:ea typeface="Times New Roman"/>
                <a:cs typeface="Times New Roman"/>
                <a:sym typeface="Times New Roman"/>
              </a:rPr>
              <a:t>Vector Assembler And Scaling</a:t>
            </a:r>
            <a:endParaRPr>
              <a:latin typeface="Times New Roman"/>
              <a:ea typeface="Times New Roman"/>
              <a:cs typeface="Times New Roman"/>
              <a:sym typeface="Times New Roman"/>
            </a:endParaRPr>
          </a:p>
        </p:txBody>
      </p:sp>
      <p:sp>
        <p:nvSpPr>
          <p:cNvPr id="256" name="Google Shape;256;p42"/>
          <p:cNvSpPr txBox="1"/>
          <p:nvPr>
            <p:ph idx="1" type="body"/>
          </p:nvPr>
        </p:nvSpPr>
        <p:spPr>
          <a:xfrm>
            <a:off x="432450" y="1071200"/>
            <a:ext cx="8031900" cy="3288900"/>
          </a:xfrm>
          <a:prstGeom prst="rect">
            <a:avLst/>
          </a:prstGeom>
        </p:spPr>
        <p:txBody>
          <a:bodyPr anchorCtr="0" anchor="t" bIns="34275" lIns="68575" spcFirstLastPara="1" rIns="68575" wrap="square" tIns="34275">
            <a:noAutofit/>
          </a:bodyPr>
          <a:lstStyle/>
          <a:p>
            <a:pPr indent="-317500" lvl="0" marL="457200" rtl="0" algn="just">
              <a:lnSpc>
                <a:spcPct val="150000"/>
              </a:lnSpc>
              <a:spcBef>
                <a:spcPts val="10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We are splitting data into 70% train data and 30% test data for the model</a:t>
            </a:r>
            <a:endParaRPr>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VectorAssembler is a transformer that combines a given list of columns into a single vector column. It is useful for </a:t>
            </a:r>
            <a:r>
              <a:rPr b="1" lang="en">
                <a:solidFill>
                  <a:srgbClr val="000000"/>
                </a:solidFill>
                <a:latin typeface="Times New Roman"/>
                <a:ea typeface="Times New Roman"/>
                <a:cs typeface="Times New Roman"/>
                <a:sym typeface="Times New Roman"/>
              </a:rPr>
              <a:t>combining raw features and features generated by different feature transformers into a single feature vector, in order to train ML models like logistic regression and decision trees</a:t>
            </a:r>
            <a:r>
              <a:rPr lang="en">
                <a:solidFill>
                  <a:srgbClr val="000000"/>
                </a:solidFill>
                <a:latin typeface="Times New Roman"/>
                <a:ea typeface="Times New Roman"/>
                <a:cs typeface="Times New Roman"/>
                <a:sym typeface="Times New Roman"/>
              </a:rPr>
              <a:t>. </a:t>
            </a:r>
            <a:r>
              <a:rPr b="1" lang="en">
                <a:solidFill>
                  <a:srgbClr val="000000"/>
                </a:solidFill>
                <a:latin typeface="Times New Roman"/>
                <a:ea typeface="Times New Roman"/>
                <a:cs typeface="Times New Roman"/>
                <a:sym typeface="Times New Roman"/>
              </a:rPr>
              <a:t>vecort_assem=VectorAssembler(inputCols=numCols,outputCol="features")</a:t>
            </a:r>
            <a:endParaRPr b="1">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StandardScaler comes into play when the characteristics of the input dataset differ greatly between their ranges, or simply when they are measured in different units of measure. StandardScaler </a:t>
            </a:r>
            <a:r>
              <a:rPr b="1" lang="en">
                <a:solidFill>
                  <a:srgbClr val="000000"/>
                </a:solidFill>
                <a:latin typeface="Times New Roman"/>
                <a:ea typeface="Times New Roman"/>
                <a:cs typeface="Times New Roman"/>
                <a:sym typeface="Times New Roman"/>
              </a:rPr>
              <a:t>removes the mean and scales the data to the unit variance</a:t>
            </a:r>
            <a:r>
              <a:rPr lang="en">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rPr lang="en">
                <a:solidFill>
                  <a:srgbClr val="000000"/>
                </a:solidFill>
                <a:latin typeface="Times New Roman"/>
                <a:ea typeface="Times New Roman"/>
                <a:cs typeface="Times New Roman"/>
                <a:sym typeface="Times New Roman"/>
              </a:rPr>
              <a:t>	</a:t>
            </a:r>
            <a:r>
              <a:rPr b="1" lang="en">
                <a:solidFill>
                  <a:srgbClr val="000000"/>
                </a:solidFill>
                <a:latin typeface="Times New Roman"/>
                <a:ea typeface="Times New Roman"/>
                <a:cs typeface="Times New Roman"/>
                <a:sym typeface="Times New Roman"/>
              </a:rPr>
              <a:t>StandardScaler(inputCol='features', outputCol='scaled_feat',withStd=True,withMean=False)</a:t>
            </a:r>
            <a:endParaRPr b="1">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LogisticRegression</a:t>
            </a:r>
            <a:endParaRPr>
              <a:latin typeface="Times New Roman"/>
              <a:ea typeface="Times New Roman"/>
              <a:cs typeface="Times New Roman"/>
              <a:sym typeface="Times New Roman"/>
            </a:endParaRPr>
          </a:p>
        </p:txBody>
      </p:sp>
      <p:sp>
        <p:nvSpPr>
          <p:cNvPr id="262" name="Google Shape;262;p43"/>
          <p:cNvSpPr txBox="1"/>
          <p:nvPr>
            <p:ph idx="1" type="body"/>
          </p:nvPr>
        </p:nvSpPr>
        <p:spPr>
          <a:xfrm>
            <a:off x="249375" y="1144000"/>
            <a:ext cx="3823500" cy="29763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a:solidFill>
                  <a:srgbClr val="000000"/>
                </a:solidFill>
                <a:latin typeface="Times New Roman"/>
                <a:ea typeface="Times New Roman"/>
                <a:cs typeface="Times New Roman"/>
                <a:sym typeface="Times New Roman"/>
              </a:rPr>
              <a:t>Logistic regression is a classification model used for situations involving binary and linear classification, it</a:t>
            </a:r>
            <a:r>
              <a:rPr lang="en">
                <a:solidFill>
                  <a:srgbClr val="000000"/>
                </a:solidFill>
                <a:latin typeface="Times New Roman"/>
                <a:ea typeface="Times New Roman"/>
                <a:cs typeface="Times New Roman"/>
                <a:sym typeface="Times New Roman"/>
              </a:rPr>
              <a:t> is a straightforward and more effective approach. </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000000"/>
                </a:solidFill>
                <a:latin typeface="Times New Roman"/>
                <a:ea typeface="Times New Roman"/>
                <a:cs typeface="Times New Roman"/>
                <a:sym typeface="Times New Roman"/>
              </a:rPr>
              <a:t>Logistic regression is an extremely robust and flexible method for binary classification prediction.</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000000"/>
                </a:solidFill>
                <a:latin typeface="Times New Roman"/>
                <a:ea typeface="Times New Roman"/>
                <a:cs typeface="Times New Roman"/>
                <a:sym typeface="Times New Roman"/>
              </a:rPr>
              <a:t>These are the hyperparameters:</a:t>
            </a:r>
            <a:endParaRPr>
              <a:solidFill>
                <a:srgbClr val="000000"/>
              </a:solidFill>
              <a:latin typeface="Times New Roman"/>
              <a:ea typeface="Times New Roman"/>
              <a:cs typeface="Times New Roman"/>
              <a:sym typeface="Times New Roman"/>
            </a:endParaRPr>
          </a:p>
          <a:p>
            <a:pPr indent="-317500" lvl="0" marL="457200" rtl="0" algn="just">
              <a:spcBef>
                <a:spcPts val="800"/>
              </a:spcBef>
              <a:spcAft>
                <a:spcPts val="0"/>
              </a:spcAft>
              <a:buClr>
                <a:srgbClr val="000000"/>
              </a:buClr>
              <a:buSzPts val="1400"/>
              <a:buFont typeface="Times New Roman"/>
              <a:buAutoNum type="arabicPeriod"/>
            </a:pPr>
            <a:r>
              <a:rPr b="1" lang="en">
                <a:solidFill>
                  <a:srgbClr val="000000"/>
                </a:solidFill>
                <a:latin typeface="Times New Roman"/>
                <a:ea typeface="Times New Roman"/>
                <a:cs typeface="Times New Roman"/>
                <a:sym typeface="Times New Roman"/>
              </a:rPr>
              <a:t>maxIter: </a:t>
            </a:r>
            <a:r>
              <a:rPr lang="en">
                <a:solidFill>
                  <a:srgbClr val="000000"/>
                </a:solidFill>
                <a:latin typeface="Times New Roman"/>
                <a:ea typeface="Times New Roman"/>
                <a:cs typeface="Times New Roman"/>
                <a:sym typeface="Times New Roman"/>
              </a:rPr>
              <a:t>(maximum number of iterations): 100</a:t>
            </a:r>
            <a:endParaRPr>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b="1" lang="en">
                <a:solidFill>
                  <a:srgbClr val="000000"/>
                </a:solidFill>
                <a:latin typeface="Times New Roman"/>
                <a:ea typeface="Times New Roman"/>
                <a:cs typeface="Times New Roman"/>
                <a:sym typeface="Times New Roman"/>
              </a:rPr>
              <a:t>regParam </a:t>
            </a:r>
            <a:r>
              <a:rPr lang="en">
                <a:solidFill>
                  <a:srgbClr val="000000"/>
                </a:solidFill>
                <a:latin typeface="Times New Roman"/>
                <a:ea typeface="Times New Roman"/>
                <a:cs typeface="Times New Roman"/>
                <a:sym typeface="Times New Roman"/>
              </a:rPr>
              <a:t>(regularization parameter): 0.0</a:t>
            </a:r>
            <a:endParaRPr>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b="1" lang="en">
                <a:solidFill>
                  <a:srgbClr val="000000"/>
                </a:solidFill>
                <a:latin typeface="Times New Roman"/>
                <a:ea typeface="Times New Roman"/>
                <a:cs typeface="Times New Roman"/>
                <a:sym typeface="Times New Roman"/>
              </a:rPr>
              <a:t>elasticNetParam </a:t>
            </a:r>
            <a:r>
              <a:rPr lang="en">
                <a:solidFill>
                  <a:srgbClr val="000000"/>
                </a:solidFill>
                <a:latin typeface="Times New Roman"/>
                <a:ea typeface="Times New Roman"/>
                <a:cs typeface="Times New Roman"/>
                <a:sym typeface="Times New Roman"/>
              </a:rPr>
              <a:t>(mixing parameter for ElasticNet regularization): 0.0</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t/>
            </a:r>
            <a:endParaRPr>
              <a:solidFill>
                <a:srgbClr val="2E2E2E"/>
              </a:solidFill>
              <a:latin typeface="Times New Roman"/>
              <a:ea typeface="Times New Roman"/>
              <a:cs typeface="Times New Roman"/>
              <a:sym typeface="Times New Roman"/>
            </a:endParaRPr>
          </a:p>
        </p:txBody>
      </p:sp>
      <p:sp>
        <p:nvSpPr>
          <p:cNvPr id="263" name="Google Shape;263;p43"/>
          <p:cNvSpPr txBox="1"/>
          <p:nvPr/>
        </p:nvSpPr>
        <p:spPr>
          <a:xfrm>
            <a:off x="4220850" y="821650"/>
            <a:ext cx="416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4 Nodes</a:t>
            </a:r>
            <a:endParaRPr b="1" sz="1700">
              <a:latin typeface="Times New Roman"/>
              <a:ea typeface="Times New Roman"/>
              <a:cs typeface="Times New Roman"/>
              <a:sym typeface="Times New Roman"/>
            </a:endParaRPr>
          </a:p>
        </p:txBody>
      </p:sp>
      <p:pic>
        <p:nvPicPr>
          <p:cNvPr id="264" name="Google Shape;264;p43"/>
          <p:cNvPicPr preferRelativeResize="0"/>
          <p:nvPr/>
        </p:nvPicPr>
        <p:blipFill>
          <a:blip r:embed="rId3">
            <a:alphaModFix/>
          </a:blip>
          <a:stretch>
            <a:fillRect/>
          </a:stretch>
        </p:blipFill>
        <p:spPr>
          <a:xfrm>
            <a:off x="4265150" y="1191225"/>
            <a:ext cx="4437550" cy="904875"/>
          </a:xfrm>
          <a:prstGeom prst="rect">
            <a:avLst/>
          </a:prstGeom>
          <a:noFill/>
          <a:ln cap="flat" cmpd="sng" w="28575">
            <a:solidFill>
              <a:schemeClr val="dk2"/>
            </a:solidFill>
            <a:prstDash val="solid"/>
            <a:round/>
            <a:headEnd len="sm" w="sm" type="none"/>
            <a:tailEnd len="sm" w="sm" type="none"/>
          </a:ln>
        </p:spPr>
      </p:pic>
      <p:sp>
        <p:nvSpPr>
          <p:cNvPr id="265" name="Google Shape;265;p43"/>
          <p:cNvSpPr txBox="1"/>
          <p:nvPr/>
        </p:nvSpPr>
        <p:spPr>
          <a:xfrm>
            <a:off x="4220850" y="2187775"/>
            <a:ext cx="309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2 Nodes</a:t>
            </a:r>
            <a:endParaRPr b="1" sz="1700">
              <a:latin typeface="Times New Roman"/>
              <a:ea typeface="Times New Roman"/>
              <a:cs typeface="Times New Roman"/>
              <a:sym typeface="Times New Roman"/>
            </a:endParaRPr>
          </a:p>
        </p:txBody>
      </p:sp>
      <p:pic>
        <p:nvPicPr>
          <p:cNvPr id="266" name="Google Shape;266;p43"/>
          <p:cNvPicPr preferRelativeResize="0"/>
          <p:nvPr/>
        </p:nvPicPr>
        <p:blipFill>
          <a:blip r:embed="rId4">
            <a:alphaModFix/>
          </a:blip>
          <a:stretch>
            <a:fillRect/>
          </a:stretch>
        </p:blipFill>
        <p:spPr>
          <a:xfrm>
            <a:off x="4265150" y="2634175"/>
            <a:ext cx="4437549" cy="9048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Naive Bayes Classifier</a:t>
            </a:r>
            <a:endParaRPr>
              <a:solidFill>
                <a:srgbClr val="212121"/>
              </a:solidFill>
              <a:latin typeface="Times New Roman"/>
              <a:ea typeface="Times New Roman"/>
              <a:cs typeface="Times New Roman"/>
              <a:sym typeface="Times New Roman"/>
            </a:endParaRPr>
          </a:p>
        </p:txBody>
      </p:sp>
      <p:sp>
        <p:nvSpPr>
          <p:cNvPr id="272" name="Google Shape;272;p44"/>
          <p:cNvSpPr txBox="1"/>
          <p:nvPr>
            <p:ph idx="1" type="body"/>
          </p:nvPr>
        </p:nvSpPr>
        <p:spPr>
          <a:xfrm>
            <a:off x="442425" y="1075275"/>
            <a:ext cx="3176400" cy="36789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a:solidFill>
                  <a:srgbClr val="161616"/>
                </a:solidFill>
                <a:highlight>
                  <a:srgbClr val="FFFFFF"/>
                </a:highlight>
                <a:latin typeface="Times New Roman"/>
                <a:ea typeface="Times New Roman"/>
                <a:cs typeface="Times New Roman"/>
                <a:sym typeface="Times New Roman"/>
              </a:rPr>
              <a:t>The Naïve Bayes classifier is a supervised machine learning algorithm, which is used for classification tasks, like text classification. </a:t>
            </a:r>
            <a:endParaRPr>
              <a:solidFill>
                <a:srgbClr val="161616"/>
              </a:solidFill>
              <a:highlight>
                <a:srgbClr val="FFFFFF"/>
              </a:highlight>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161616"/>
                </a:solidFill>
                <a:highlight>
                  <a:srgbClr val="FFFFFF"/>
                </a:highlight>
                <a:latin typeface="Times New Roman"/>
                <a:ea typeface="Times New Roman"/>
                <a:cs typeface="Times New Roman"/>
                <a:sym typeface="Times New Roman"/>
              </a:rPr>
              <a:t>It is also part of a family of generative learning algorithms, meaning that it seeks to model the distribution of inputs of a given class or category. </a:t>
            </a:r>
            <a:endParaRPr>
              <a:solidFill>
                <a:srgbClr val="161616"/>
              </a:solidFill>
              <a:highlight>
                <a:srgbClr val="FFFFFF"/>
              </a:highlight>
              <a:latin typeface="Times New Roman"/>
              <a:ea typeface="Times New Roman"/>
              <a:cs typeface="Times New Roman"/>
              <a:sym typeface="Times New Roman"/>
            </a:endParaRPr>
          </a:p>
          <a:p>
            <a:pPr indent="0" lvl="0" marL="0" rtl="0" algn="just">
              <a:spcBef>
                <a:spcPts val="800"/>
              </a:spcBef>
              <a:spcAft>
                <a:spcPts val="0"/>
              </a:spcAft>
              <a:buNone/>
            </a:pPr>
            <a:r>
              <a:t/>
            </a:r>
            <a:endParaRPr>
              <a:solidFill>
                <a:srgbClr val="161616"/>
              </a:solidFill>
              <a:highlight>
                <a:srgbClr val="FFFFFF"/>
              </a:highlight>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161616"/>
                </a:solidFill>
                <a:highlight>
                  <a:srgbClr val="FFFFFF"/>
                </a:highlight>
                <a:latin typeface="Times New Roman"/>
                <a:ea typeface="Times New Roman"/>
                <a:cs typeface="Times New Roman"/>
                <a:sym typeface="Times New Roman"/>
              </a:rPr>
              <a:t>Here are the some of hyperparameters used: </a:t>
            </a:r>
            <a:endParaRPr>
              <a:solidFill>
                <a:srgbClr val="161616"/>
              </a:solidFill>
              <a:highlight>
                <a:srgbClr val="FFFFFF"/>
              </a:highlight>
              <a:latin typeface="Times New Roman"/>
              <a:ea typeface="Times New Roman"/>
              <a:cs typeface="Times New Roman"/>
              <a:sym typeface="Times New Roman"/>
            </a:endParaRPr>
          </a:p>
          <a:p>
            <a:pPr indent="-317500" lvl="0" marL="457200" rtl="0" algn="just">
              <a:spcBef>
                <a:spcPts val="800"/>
              </a:spcBef>
              <a:spcAft>
                <a:spcPts val="0"/>
              </a:spcAft>
              <a:buClr>
                <a:srgbClr val="161616"/>
              </a:buClr>
              <a:buSzPts val="1400"/>
              <a:buFont typeface="Times New Roman"/>
              <a:buAutoNum type="arabicPeriod"/>
            </a:pPr>
            <a:r>
              <a:rPr b="1" lang="en">
                <a:solidFill>
                  <a:srgbClr val="161616"/>
                </a:solidFill>
                <a:highlight>
                  <a:srgbClr val="FFFFFF"/>
                </a:highlight>
                <a:latin typeface="Times New Roman"/>
                <a:ea typeface="Times New Roman"/>
                <a:cs typeface="Times New Roman"/>
                <a:sym typeface="Times New Roman"/>
              </a:rPr>
              <a:t>smoothing</a:t>
            </a:r>
            <a:r>
              <a:rPr lang="en">
                <a:solidFill>
                  <a:srgbClr val="161616"/>
                </a:solidFill>
                <a:highlight>
                  <a:srgbClr val="FFFFFF"/>
                </a:highlight>
                <a:latin typeface="Times New Roman"/>
                <a:ea typeface="Times New Roman"/>
                <a:cs typeface="Times New Roman"/>
                <a:sym typeface="Times New Roman"/>
              </a:rPr>
              <a:t>=1.0</a:t>
            </a:r>
            <a:endParaRPr>
              <a:solidFill>
                <a:srgbClr val="161616"/>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rgbClr val="161616"/>
              </a:buClr>
              <a:buSzPts val="1400"/>
              <a:buFont typeface="Times New Roman"/>
              <a:buAutoNum type="arabicPeriod"/>
            </a:pPr>
            <a:r>
              <a:rPr b="1" lang="en">
                <a:solidFill>
                  <a:srgbClr val="161616"/>
                </a:solidFill>
                <a:highlight>
                  <a:srgbClr val="FFFFFF"/>
                </a:highlight>
                <a:latin typeface="Times New Roman"/>
                <a:ea typeface="Times New Roman"/>
                <a:cs typeface="Times New Roman"/>
                <a:sym typeface="Times New Roman"/>
              </a:rPr>
              <a:t>modelType</a:t>
            </a:r>
            <a:r>
              <a:rPr lang="en">
                <a:solidFill>
                  <a:srgbClr val="161616"/>
                </a:solidFill>
                <a:highlight>
                  <a:srgbClr val="FFFFFF"/>
                </a:highlight>
                <a:latin typeface="Times New Roman"/>
                <a:ea typeface="Times New Roman"/>
                <a:cs typeface="Times New Roman"/>
                <a:sym typeface="Times New Roman"/>
              </a:rPr>
              <a:t>=</a:t>
            </a:r>
            <a:r>
              <a:rPr lang="en">
                <a:solidFill>
                  <a:srgbClr val="161616"/>
                </a:solidFill>
                <a:highlight>
                  <a:srgbClr val="FFFFFF"/>
                </a:highlight>
                <a:latin typeface="Times New Roman"/>
                <a:ea typeface="Times New Roman"/>
                <a:cs typeface="Times New Roman"/>
                <a:sym typeface="Times New Roman"/>
              </a:rPr>
              <a:t>’multinomial’</a:t>
            </a:r>
            <a:endParaRPr>
              <a:solidFill>
                <a:srgbClr val="161616"/>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rgbClr val="161616"/>
              </a:buClr>
              <a:buSzPts val="1400"/>
              <a:buFont typeface="Times New Roman"/>
              <a:buAutoNum type="arabicPeriod"/>
            </a:pPr>
            <a:r>
              <a:rPr b="1" lang="en">
                <a:solidFill>
                  <a:srgbClr val="161616"/>
                </a:solidFill>
                <a:highlight>
                  <a:srgbClr val="FFFFFF"/>
                </a:highlight>
                <a:latin typeface="Times New Roman"/>
                <a:ea typeface="Times New Roman"/>
                <a:cs typeface="Times New Roman"/>
                <a:sym typeface="Times New Roman"/>
              </a:rPr>
              <a:t>metricName</a:t>
            </a:r>
            <a:r>
              <a:rPr lang="en">
                <a:solidFill>
                  <a:srgbClr val="161616"/>
                </a:solidFill>
                <a:highlight>
                  <a:srgbClr val="FFFFFF"/>
                </a:highlight>
                <a:latin typeface="Times New Roman"/>
                <a:ea typeface="Times New Roman"/>
                <a:cs typeface="Times New Roman"/>
                <a:sym typeface="Times New Roman"/>
              </a:rPr>
              <a:t>='f1'</a:t>
            </a:r>
            <a:endParaRPr>
              <a:solidFill>
                <a:srgbClr val="161616"/>
              </a:solidFill>
              <a:highlight>
                <a:srgbClr val="FFFFFF"/>
              </a:highlight>
              <a:latin typeface="Times New Roman"/>
              <a:ea typeface="Times New Roman"/>
              <a:cs typeface="Times New Roman"/>
              <a:sym typeface="Times New Roman"/>
            </a:endParaRPr>
          </a:p>
          <a:p>
            <a:pPr indent="0" lvl="0" marL="0" rtl="0" algn="just">
              <a:spcBef>
                <a:spcPts val="800"/>
              </a:spcBef>
              <a:spcAft>
                <a:spcPts val="0"/>
              </a:spcAft>
              <a:buNone/>
            </a:pPr>
            <a:r>
              <a:t/>
            </a:r>
            <a:endParaRPr>
              <a:solidFill>
                <a:srgbClr val="161616"/>
              </a:solidFill>
              <a:highlight>
                <a:srgbClr val="FFFFFF"/>
              </a:highlight>
              <a:latin typeface="Times New Roman"/>
              <a:ea typeface="Times New Roman"/>
              <a:cs typeface="Times New Roman"/>
              <a:sym typeface="Times New Roman"/>
            </a:endParaRPr>
          </a:p>
        </p:txBody>
      </p:sp>
      <p:pic>
        <p:nvPicPr>
          <p:cNvPr id="273" name="Google Shape;273;p44"/>
          <p:cNvPicPr preferRelativeResize="0"/>
          <p:nvPr/>
        </p:nvPicPr>
        <p:blipFill>
          <a:blip r:embed="rId3">
            <a:alphaModFix/>
          </a:blip>
          <a:stretch>
            <a:fillRect/>
          </a:stretch>
        </p:blipFill>
        <p:spPr>
          <a:xfrm>
            <a:off x="4348826" y="1372106"/>
            <a:ext cx="3800475" cy="733425"/>
          </a:xfrm>
          <a:prstGeom prst="rect">
            <a:avLst/>
          </a:prstGeom>
          <a:noFill/>
          <a:ln cap="flat" cmpd="sng" w="28575">
            <a:solidFill>
              <a:schemeClr val="dk2"/>
            </a:solidFill>
            <a:prstDash val="solid"/>
            <a:round/>
            <a:headEnd len="sm" w="sm" type="none"/>
            <a:tailEnd len="sm" w="sm" type="none"/>
          </a:ln>
        </p:spPr>
      </p:pic>
      <p:sp>
        <p:nvSpPr>
          <p:cNvPr id="274" name="Google Shape;274;p44"/>
          <p:cNvSpPr txBox="1"/>
          <p:nvPr/>
        </p:nvSpPr>
        <p:spPr>
          <a:xfrm>
            <a:off x="4422175" y="10111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4 Nodes</a:t>
            </a:r>
            <a:endParaRPr b="1" sz="1700">
              <a:latin typeface="Times New Roman"/>
              <a:ea typeface="Times New Roman"/>
              <a:cs typeface="Times New Roman"/>
              <a:sym typeface="Times New Roman"/>
            </a:endParaRPr>
          </a:p>
        </p:txBody>
      </p:sp>
      <p:sp>
        <p:nvSpPr>
          <p:cNvPr id="275" name="Google Shape;275;p44"/>
          <p:cNvSpPr txBox="1"/>
          <p:nvPr/>
        </p:nvSpPr>
        <p:spPr>
          <a:xfrm>
            <a:off x="4465025" y="23716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2 Nodes</a:t>
            </a:r>
            <a:endParaRPr b="1" sz="1700">
              <a:latin typeface="Times New Roman"/>
              <a:ea typeface="Times New Roman"/>
              <a:cs typeface="Times New Roman"/>
              <a:sym typeface="Times New Roman"/>
            </a:endParaRPr>
          </a:p>
        </p:txBody>
      </p:sp>
      <p:pic>
        <p:nvPicPr>
          <p:cNvPr id="276" name="Google Shape;276;p44"/>
          <p:cNvPicPr preferRelativeResize="0"/>
          <p:nvPr/>
        </p:nvPicPr>
        <p:blipFill>
          <a:blip r:embed="rId4">
            <a:alphaModFix/>
          </a:blip>
          <a:stretch>
            <a:fillRect/>
          </a:stretch>
        </p:blipFill>
        <p:spPr>
          <a:xfrm>
            <a:off x="4422176" y="2762200"/>
            <a:ext cx="3790950" cy="7048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83575" y="273847"/>
            <a:ext cx="8031900" cy="564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Agenda</a:t>
            </a:r>
            <a:endParaRPr>
              <a:solidFill>
                <a:srgbClr val="000000"/>
              </a:solidFill>
              <a:latin typeface="Times New Roman"/>
              <a:ea typeface="Times New Roman"/>
              <a:cs typeface="Times New Roman"/>
              <a:sym typeface="Times New Roman"/>
            </a:endParaRPr>
          </a:p>
        </p:txBody>
      </p:sp>
      <p:sp>
        <p:nvSpPr>
          <p:cNvPr id="152" name="Google Shape;152;p27"/>
          <p:cNvSpPr txBox="1"/>
          <p:nvPr>
            <p:ph idx="1" type="body"/>
          </p:nvPr>
        </p:nvSpPr>
        <p:spPr>
          <a:xfrm>
            <a:off x="540475" y="1036025"/>
            <a:ext cx="8278200" cy="39093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Introduction</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Problem Statement</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Dataset Descriptions</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Feature Selection</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Pre-Processing</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Target Variable Processing</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Methodology</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Exploratory Data Analysis</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Machine Learning Models : Logistic Regression, Naive Bayes Classifier, GBT Classifier, RandomForestClassifier </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Effect of Scaling on Classification Models : Time, Accuracy, F1 score </a:t>
            </a:r>
            <a:endParaRPr b="1">
              <a:solidFill>
                <a:srgbClr val="212121"/>
              </a:solidFill>
              <a:latin typeface="Times New Roman"/>
              <a:ea typeface="Times New Roman"/>
              <a:cs typeface="Times New Roman"/>
              <a:sym typeface="Times New Roman"/>
            </a:endParaRPr>
          </a:p>
          <a:p>
            <a:pPr indent="-317500" lvl="0" marL="457200" rtl="0" algn="l">
              <a:spcBef>
                <a:spcPts val="1000"/>
              </a:spcBef>
              <a:spcAft>
                <a:spcPts val="100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Conclusion</a:t>
            </a:r>
            <a:endParaRPr b="1">
              <a:solidFill>
                <a:srgbClr val="21212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Gradient Boosting Tree Classifier</a:t>
            </a:r>
            <a:endParaRPr>
              <a:solidFill>
                <a:srgbClr val="000000"/>
              </a:solidFill>
              <a:latin typeface="Times New Roman"/>
              <a:ea typeface="Times New Roman"/>
              <a:cs typeface="Times New Roman"/>
              <a:sym typeface="Times New Roman"/>
            </a:endParaRPr>
          </a:p>
        </p:txBody>
      </p:sp>
      <p:sp>
        <p:nvSpPr>
          <p:cNvPr id="282" name="Google Shape;282;p45"/>
          <p:cNvSpPr txBox="1"/>
          <p:nvPr>
            <p:ph idx="1" type="body"/>
          </p:nvPr>
        </p:nvSpPr>
        <p:spPr>
          <a:xfrm>
            <a:off x="483575" y="1065550"/>
            <a:ext cx="3781500" cy="37332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a:solidFill>
                  <a:srgbClr val="212121"/>
                </a:solidFill>
                <a:uFill>
                  <a:noFill/>
                </a:uFill>
                <a:latin typeface="Times New Roman"/>
                <a:ea typeface="Times New Roman"/>
                <a:cs typeface="Times New Roman"/>
                <a:sym typeface="Times New Roman"/>
                <a:hlinkClick r:id="rId3">
                  <a:extLst>
                    <a:ext uri="{A12FA001-AC4F-418D-AE19-62706E023703}">
                      <ahyp:hlinkClr val="tx"/>
                    </a:ext>
                  </a:extLst>
                </a:hlinkClick>
              </a:rPr>
              <a:t>Gradient boosting classifiers</a:t>
            </a:r>
            <a:r>
              <a:rPr lang="en">
                <a:solidFill>
                  <a:srgbClr val="212121"/>
                </a:solidFill>
                <a:latin typeface="Times New Roman"/>
                <a:ea typeface="Times New Roman"/>
                <a:cs typeface="Times New Roman"/>
                <a:sym typeface="Times New Roman"/>
              </a:rPr>
              <a:t> are a group of machine learning algorithms that combine many weak learning models together to create a strong predictive model. </a:t>
            </a:r>
            <a:endParaRPr>
              <a:solidFill>
                <a:srgbClr val="212121"/>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212121"/>
                </a:solidFill>
                <a:latin typeface="Times New Roman"/>
                <a:ea typeface="Times New Roman"/>
                <a:cs typeface="Times New Roman"/>
                <a:sym typeface="Times New Roman"/>
              </a:rPr>
              <a:t>The idea behind "gradient boosting" is to take a weak hypothesis or weak learning algorithm and make a series of tweaks to it that will improve the strength of the hypothesis/learner. </a:t>
            </a:r>
            <a:endParaRPr>
              <a:solidFill>
                <a:srgbClr val="212121"/>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161616"/>
                </a:solidFill>
                <a:highlight>
                  <a:schemeClr val="lt1"/>
                </a:highlight>
                <a:latin typeface="Times New Roman"/>
                <a:ea typeface="Times New Roman"/>
                <a:cs typeface="Times New Roman"/>
                <a:sym typeface="Times New Roman"/>
              </a:rPr>
              <a:t>Here are the some of hyperparameters used: </a:t>
            </a:r>
            <a:endParaRPr>
              <a:solidFill>
                <a:srgbClr val="212121"/>
              </a:solidFill>
              <a:latin typeface="Times New Roman"/>
              <a:ea typeface="Times New Roman"/>
              <a:cs typeface="Times New Roman"/>
              <a:sym typeface="Times New Roman"/>
            </a:endParaRPr>
          </a:p>
          <a:p>
            <a:pPr indent="-317500" lvl="0" marL="457200" rtl="0" algn="just">
              <a:spcBef>
                <a:spcPts val="80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maxDepth:</a:t>
            </a:r>
            <a:r>
              <a:rPr lang="en">
                <a:solidFill>
                  <a:srgbClr val="212121"/>
                </a:solidFill>
                <a:latin typeface="Times New Roman"/>
                <a:ea typeface="Times New Roman"/>
                <a:cs typeface="Times New Roman"/>
                <a:sym typeface="Times New Roman"/>
              </a:rPr>
              <a:t> 5</a:t>
            </a:r>
            <a:endParaRPr>
              <a:solidFill>
                <a:srgbClr val="212121"/>
              </a:solidFill>
              <a:latin typeface="Times New Roman"/>
              <a:ea typeface="Times New Roman"/>
              <a:cs typeface="Times New Roman"/>
              <a:sym typeface="Times New Roman"/>
            </a:endParaRPr>
          </a:p>
          <a:p>
            <a:pPr indent="-317500" lvl="0" marL="457200" rtl="0" algn="just">
              <a:spcBef>
                <a:spcPts val="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maxBins:</a:t>
            </a:r>
            <a:r>
              <a:rPr lang="en">
                <a:solidFill>
                  <a:srgbClr val="212121"/>
                </a:solidFill>
                <a:latin typeface="Times New Roman"/>
                <a:ea typeface="Times New Roman"/>
                <a:cs typeface="Times New Roman"/>
                <a:sym typeface="Times New Roman"/>
              </a:rPr>
              <a:t> 32</a:t>
            </a:r>
            <a:endParaRPr>
              <a:solidFill>
                <a:srgbClr val="212121"/>
              </a:solidFill>
              <a:latin typeface="Times New Roman"/>
              <a:ea typeface="Times New Roman"/>
              <a:cs typeface="Times New Roman"/>
              <a:sym typeface="Times New Roman"/>
            </a:endParaRPr>
          </a:p>
          <a:p>
            <a:pPr indent="-317500" lvl="0" marL="457200" rtl="0" algn="just">
              <a:spcBef>
                <a:spcPts val="0"/>
              </a:spcBef>
              <a:spcAft>
                <a:spcPts val="0"/>
              </a:spcAft>
              <a:buClr>
                <a:srgbClr val="212121"/>
              </a:buClr>
              <a:buSzPts val="1400"/>
              <a:buFont typeface="Times New Roman"/>
              <a:buChar char="●"/>
            </a:pPr>
            <a:r>
              <a:rPr b="1" lang="en">
                <a:solidFill>
                  <a:srgbClr val="212121"/>
                </a:solidFill>
                <a:latin typeface="Times New Roman"/>
                <a:ea typeface="Times New Roman"/>
                <a:cs typeface="Times New Roman"/>
                <a:sym typeface="Times New Roman"/>
              </a:rPr>
              <a:t>minInstancesPerNode:</a:t>
            </a:r>
            <a:r>
              <a:rPr lang="en">
                <a:solidFill>
                  <a:srgbClr val="212121"/>
                </a:solidFill>
                <a:latin typeface="Times New Roman"/>
                <a:ea typeface="Times New Roman"/>
                <a:cs typeface="Times New Roman"/>
                <a:sym typeface="Times New Roman"/>
              </a:rPr>
              <a:t> 1</a:t>
            </a:r>
            <a:endParaRPr>
              <a:solidFill>
                <a:srgbClr val="212121"/>
              </a:solidFill>
              <a:latin typeface="Times New Roman"/>
              <a:ea typeface="Times New Roman"/>
              <a:cs typeface="Times New Roman"/>
              <a:sym typeface="Times New Roman"/>
            </a:endParaRPr>
          </a:p>
        </p:txBody>
      </p:sp>
      <p:sp>
        <p:nvSpPr>
          <p:cNvPr id="283" name="Google Shape;283;p45"/>
          <p:cNvSpPr txBox="1"/>
          <p:nvPr/>
        </p:nvSpPr>
        <p:spPr>
          <a:xfrm>
            <a:off x="4572000" y="10655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4 Nodes</a:t>
            </a:r>
            <a:endParaRPr b="1" sz="1700">
              <a:latin typeface="Times New Roman"/>
              <a:ea typeface="Times New Roman"/>
              <a:cs typeface="Times New Roman"/>
              <a:sym typeface="Times New Roman"/>
            </a:endParaRPr>
          </a:p>
        </p:txBody>
      </p:sp>
      <p:pic>
        <p:nvPicPr>
          <p:cNvPr id="284" name="Google Shape;284;p45"/>
          <p:cNvPicPr preferRelativeResize="0"/>
          <p:nvPr/>
        </p:nvPicPr>
        <p:blipFill>
          <a:blip r:embed="rId4">
            <a:alphaModFix/>
          </a:blip>
          <a:stretch>
            <a:fillRect/>
          </a:stretch>
        </p:blipFill>
        <p:spPr>
          <a:xfrm>
            <a:off x="4572000" y="1511950"/>
            <a:ext cx="4185700" cy="838200"/>
          </a:xfrm>
          <a:prstGeom prst="rect">
            <a:avLst/>
          </a:prstGeom>
          <a:noFill/>
          <a:ln cap="flat" cmpd="sng" w="28575">
            <a:solidFill>
              <a:schemeClr val="dk2"/>
            </a:solidFill>
            <a:prstDash val="solid"/>
            <a:round/>
            <a:headEnd len="sm" w="sm" type="none"/>
            <a:tailEnd len="sm" w="sm" type="none"/>
          </a:ln>
        </p:spPr>
      </p:pic>
      <p:sp>
        <p:nvSpPr>
          <p:cNvPr id="285" name="Google Shape;285;p45"/>
          <p:cNvSpPr txBox="1"/>
          <p:nvPr/>
        </p:nvSpPr>
        <p:spPr>
          <a:xfrm>
            <a:off x="4572000" y="2371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2 Nodes</a:t>
            </a:r>
            <a:endParaRPr b="1" sz="1600">
              <a:latin typeface="Times New Roman"/>
              <a:ea typeface="Times New Roman"/>
              <a:cs typeface="Times New Roman"/>
              <a:sym typeface="Times New Roman"/>
            </a:endParaRPr>
          </a:p>
        </p:txBody>
      </p:sp>
      <p:pic>
        <p:nvPicPr>
          <p:cNvPr id="286" name="Google Shape;286;p45"/>
          <p:cNvPicPr preferRelativeResize="0"/>
          <p:nvPr/>
        </p:nvPicPr>
        <p:blipFill>
          <a:blip r:embed="rId5">
            <a:alphaModFix/>
          </a:blip>
          <a:stretch>
            <a:fillRect/>
          </a:stretch>
        </p:blipFill>
        <p:spPr>
          <a:xfrm>
            <a:off x="4572000" y="2793350"/>
            <a:ext cx="4222375" cy="8382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Random Forest Classifier</a:t>
            </a:r>
            <a:endParaRPr>
              <a:solidFill>
                <a:srgbClr val="000000"/>
              </a:solidFill>
              <a:latin typeface="Times New Roman"/>
              <a:ea typeface="Times New Roman"/>
              <a:cs typeface="Times New Roman"/>
              <a:sym typeface="Times New Roman"/>
            </a:endParaRPr>
          </a:p>
        </p:txBody>
      </p:sp>
      <p:sp>
        <p:nvSpPr>
          <p:cNvPr id="292" name="Google Shape;292;p46"/>
          <p:cNvSpPr txBox="1"/>
          <p:nvPr>
            <p:ph idx="1" type="body"/>
          </p:nvPr>
        </p:nvSpPr>
        <p:spPr>
          <a:xfrm>
            <a:off x="712925" y="965700"/>
            <a:ext cx="3000000" cy="3757500"/>
          </a:xfrm>
          <a:prstGeom prst="rect">
            <a:avLst/>
          </a:prstGeom>
          <a:ln cap="flat" cmpd="sng" w="190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just">
              <a:spcBef>
                <a:spcPts val="800"/>
              </a:spcBef>
              <a:spcAft>
                <a:spcPts val="0"/>
              </a:spcAft>
              <a:buNone/>
            </a:pPr>
            <a:r>
              <a:rPr lang="en">
                <a:solidFill>
                  <a:srgbClr val="212121"/>
                </a:solidFill>
                <a:latin typeface="Times New Roman"/>
                <a:ea typeface="Times New Roman"/>
                <a:cs typeface="Times New Roman"/>
                <a:sym typeface="Times New Roman"/>
              </a:rPr>
              <a:t>Random forest is a Supervised </a:t>
            </a:r>
            <a:r>
              <a:rPr lang="en">
                <a:solidFill>
                  <a:srgbClr val="212121"/>
                </a:solidFill>
                <a:uFill>
                  <a:noFill/>
                </a:uFill>
                <a:latin typeface="Times New Roman"/>
                <a:ea typeface="Times New Roman"/>
                <a:cs typeface="Times New Roman"/>
                <a:sym typeface="Times New Roman"/>
                <a:hlinkClick r:id="rId3">
                  <a:extLst>
                    <a:ext uri="{A12FA001-AC4F-418D-AE19-62706E023703}">
                      <ahyp:hlinkClr val="tx"/>
                    </a:ext>
                  </a:extLst>
                </a:hlinkClick>
              </a:rPr>
              <a:t>Machine Learning Algorithm</a:t>
            </a:r>
            <a:r>
              <a:rPr lang="en">
                <a:solidFill>
                  <a:srgbClr val="212121"/>
                </a:solidFill>
                <a:latin typeface="Times New Roman"/>
                <a:ea typeface="Times New Roman"/>
                <a:cs typeface="Times New Roman"/>
                <a:sym typeface="Times New Roman"/>
              </a:rPr>
              <a:t> that is used widely in Classification and Regression problems. It builds decision trees on different samples and takes their majority vote for classification and average in case of regression.</a:t>
            </a:r>
            <a:endParaRPr>
              <a:solidFill>
                <a:srgbClr val="212121"/>
              </a:solidFill>
              <a:latin typeface="Times New Roman"/>
              <a:ea typeface="Times New Roman"/>
              <a:cs typeface="Times New Roman"/>
              <a:sym typeface="Times New Roman"/>
            </a:endParaRPr>
          </a:p>
          <a:p>
            <a:pPr indent="0" lvl="0" marL="0" rtl="0" algn="just">
              <a:spcBef>
                <a:spcPts val="800"/>
              </a:spcBef>
              <a:spcAft>
                <a:spcPts val="0"/>
              </a:spcAft>
              <a:buNone/>
            </a:pPr>
            <a:r>
              <a:t/>
            </a:r>
            <a:endParaRPr>
              <a:solidFill>
                <a:srgbClr val="212121"/>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161616"/>
                </a:solidFill>
                <a:highlight>
                  <a:schemeClr val="lt1"/>
                </a:highlight>
                <a:latin typeface="Times New Roman"/>
                <a:ea typeface="Times New Roman"/>
                <a:cs typeface="Times New Roman"/>
                <a:sym typeface="Times New Roman"/>
              </a:rPr>
              <a:t>Here are the some of hyperparameters used: </a:t>
            </a:r>
            <a:endParaRPr>
              <a:solidFill>
                <a:srgbClr val="212121"/>
              </a:solidFill>
              <a:latin typeface="Times New Roman"/>
              <a:ea typeface="Times New Roman"/>
              <a:cs typeface="Times New Roman"/>
              <a:sym typeface="Times New Roman"/>
            </a:endParaRPr>
          </a:p>
          <a:p>
            <a:pPr indent="-317500" lvl="0" marL="457200" rtl="0" algn="just">
              <a:spcBef>
                <a:spcPts val="800"/>
              </a:spcBef>
              <a:spcAft>
                <a:spcPts val="0"/>
              </a:spcAft>
              <a:buClr>
                <a:srgbClr val="111827"/>
              </a:buClr>
              <a:buSzPts val="1400"/>
              <a:buFont typeface="Times New Roman"/>
              <a:buAutoNum type="arabicPeriod"/>
            </a:pPr>
            <a:r>
              <a:rPr b="1" lang="en">
                <a:solidFill>
                  <a:srgbClr val="111827"/>
                </a:solidFill>
                <a:highlight>
                  <a:srgbClr val="FFFFFF"/>
                </a:highlight>
                <a:latin typeface="Times New Roman"/>
                <a:ea typeface="Times New Roman"/>
                <a:cs typeface="Times New Roman"/>
                <a:sym typeface="Times New Roman"/>
              </a:rPr>
              <a:t>numTrees</a:t>
            </a:r>
            <a:r>
              <a:rPr lang="en">
                <a:solidFill>
                  <a:srgbClr val="111827"/>
                </a:solidFill>
                <a:highlight>
                  <a:srgbClr val="FFFFFF"/>
                </a:highlight>
                <a:latin typeface="Times New Roman"/>
                <a:ea typeface="Times New Roman"/>
                <a:cs typeface="Times New Roman"/>
                <a:sym typeface="Times New Roman"/>
              </a:rPr>
              <a:t>:20</a:t>
            </a:r>
            <a:endParaRPr>
              <a:solidFill>
                <a:srgbClr val="111827"/>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rgbClr val="111827"/>
              </a:buClr>
              <a:buSzPts val="1400"/>
              <a:buFont typeface="Times New Roman"/>
              <a:buAutoNum type="arabicPeriod"/>
            </a:pPr>
            <a:r>
              <a:rPr b="1" lang="en">
                <a:solidFill>
                  <a:srgbClr val="111827"/>
                </a:solidFill>
                <a:highlight>
                  <a:srgbClr val="FFFFFF"/>
                </a:highlight>
                <a:latin typeface="Times New Roman"/>
                <a:ea typeface="Times New Roman"/>
                <a:cs typeface="Times New Roman"/>
                <a:sym typeface="Times New Roman"/>
              </a:rPr>
              <a:t>maxDepth</a:t>
            </a:r>
            <a:r>
              <a:rPr lang="en">
                <a:solidFill>
                  <a:srgbClr val="111827"/>
                </a:solidFill>
                <a:highlight>
                  <a:srgbClr val="FFFFFF"/>
                </a:highlight>
                <a:latin typeface="Times New Roman"/>
                <a:ea typeface="Times New Roman"/>
                <a:cs typeface="Times New Roman"/>
                <a:sym typeface="Times New Roman"/>
              </a:rPr>
              <a:t>:5</a:t>
            </a:r>
            <a:endParaRPr>
              <a:solidFill>
                <a:srgbClr val="111827"/>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a:solidFill>
                <a:srgbClr val="212121"/>
              </a:solidFill>
              <a:latin typeface="Times New Roman"/>
              <a:ea typeface="Times New Roman"/>
              <a:cs typeface="Times New Roman"/>
              <a:sym typeface="Times New Roman"/>
            </a:endParaRPr>
          </a:p>
        </p:txBody>
      </p:sp>
      <p:pic>
        <p:nvPicPr>
          <p:cNvPr id="293" name="Google Shape;293;p46"/>
          <p:cNvPicPr preferRelativeResize="0"/>
          <p:nvPr/>
        </p:nvPicPr>
        <p:blipFill>
          <a:blip r:embed="rId4">
            <a:alphaModFix/>
          </a:blip>
          <a:stretch>
            <a:fillRect/>
          </a:stretch>
        </p:blipFill>
        <p:spPr>
          <a:xfrm>
            <a:off x="4312226" y="1365894"/>
            <a:ext cx="4276725" cy="704850"/>
          </a:xfrm>
          <a:prstGeom prst="rect">
            <a:avLst/>
          </a:prstGeom>
          <a:noFill/>
          <a:ln cap="flat" cmpd="sng" w="28575">
            <a:solidFill>
              <a:schemeClr val="dk2"/>
            </a:solidFill>
            <a:prstDash val="solid"/>
            <a:round/>
            <a:headEnd len="sm" w="sm" type="none"/>
            <a:tailEnd len="sm" w="sm" type="none"/>
          </a:ln>
        </p:spPr>
      </p:pic>
      <p:sp>
        <p:nvSpPr>
          <p:cNvPr id="294" name="Google Shape;294;p46"/>
          <p:cNvSpPr txBox="1"/>
          <p:nvPr/>
        </p:nvSpPr>
        <p:spPr>
          <a:xfrm>
            <a:off x="4312225" y="919488"/>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4 Nodes</a:t>
            </a:r>
            <a:endParaRPr b="1" sz="1700">
              <a:latin typeface="Times New Roman"/>
              <a:ea typeface="Times New Roman"/>
              <a:cs typeface="Times New Roman"/>
              <a:sym typeface="Times New Roman"/>
            </a:endParaRPr>
          </a:p>
        </p:txBody>
      </p:sp>
      <p:sp>
        <p:nvSpPr>
          <p:cNvPr id="295" name="Google Shape;295;p46"/>
          <p:cNvSpPr txBox="1"/>
          <p:nvPr/>
        </p:nvSpPr>
        <p:spPr>
          <a:xfrm>
            <a:off x="4263325" y="23485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2 Nodes</a:t>
            </a:r>
            <a:endParaRPr b="1" sz="1700">
              <a:latin typeface="Times New Roman"/>
              <a:ea typeface="Times New Roman"/>
              <a:cs typeface="Times New Roman"/>
              <a:sym typeface="Times New Roman"/>
            </a:endParaRPr>
          </a:p>
        </p:txBody>
      </p:sp>
      <p:pic>
        <p:nvPicPr>
          <p:cNvPr id="296" name="Google Shape;296;p46"/>
          <p:cNvPicPr preferRelativeResize="0"/>
          <p:nvPr/>
        </p:nvPicPr>
        <p:blipFill>
          <a:blip r:embed="rId5">
            <a:alphaModFix/>
          </a:blip>
          <a:stretch>
            <a:fillRect/>
          </a:stretch>
        </p:blipFill>
        <p:spPr>
          <a:xfrm>
            <a:off x="4263325" y="2794950"/>
            <a:ext cx="4343400" cy="7844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Time Effect of Scaling on Classification Models</a:t>
            </a:r>
            <a:endParaRPr>
              <a:latin typeface="Times New Roman"/>
              <a:ea typeface="Times New Roman"/>
              <a:cs typeface="Times New Roman"/>
              <a:sym typeface="Times New Roman"/>
            </a:endParaRPr>
          </a:p>
        </p:txBody>
      </p:sp>
      <p:pic>
        <p:nvPicPr>
          <p:cNvPr id="302" name="Google Shape;302;p47"/>
          <p:cNvPicPr preferRelativeResize="0"/>
          <p:nvPr/>
        </p:nvPicPr>
        <p:blipFill>
          <a:blip r:embed="rId3">
            <a:alphaModFix/>
          </a:blip>
          <a:stretch>
            <a:fillRect/>
          </a:stretch>
        </p:blipFill>
        <p:spPr>
          <a:xfrm>
            <a:off x="1873350" y="1268050"/>
            <a:ext cx="5102575" cy="3266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Scaling Effect on Accuracy</a:t>
            </a:r>
            <a:endParaRPr>
              <a:latin typeface="Times New Roman"/>
              <a:ea typeface="Times New Roman"/>
              <a:cs typeface="Times New Roman"/>
              <a:sym typeface="Times New Roman"/>
            </a:endParaRPr>
          </a:p>
        </p:txBody>
      </p:sp>
      <p:pic>
        <p:nvPicPr>
          <p:cNvPr id="308" name="Google Shape;308;p48"/>
          <p:cNvPicPr preferRelativeResize="0"/>
          <p:nvPr/>
        </p:nvPicPr>
        <p:blipFill>
          <a:blip r:embed="rId3">
            <a:alphaModFix/>
          </a:blip>
          <a:stretch>
            <a:fillRect/>
          </a:stretch>
        </p:blipFill>
        <p:spPr>
          <a:xfrm>
            <a:off x="1852875" y="1268050"/>
            <a:ext cx="5235550" cy="31535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Scaling Effect on F1 Score</a:t>
            </a:r>
            <a:endParaRPr>
              <a:latin typeface="Times New Roman"/>
              <a:ea typeface="Times New Roman"/>
              <a:cs typeface="Times New Roman"/>
              <a:sym typeface="Times New Roman"/>
            </a:endParaRPr>
          </a:p>
        </p:txBody>
      </p:sp>
      <p:pic>
        <p:nvPicPr>
          <p:cNvPr id="314" name="Google Shape;314;p49"/>
          <p:cNvPicPr preferRelativeResize="0"/>
          <p:nvPr/>
        </p:nvPicPr>
        <p:blipFill>
          <a:blip r:embed="rId3">
            <a:alphaModFix/>
          </a:blip>
          <a:stretch>
            <a:fillRect/>
          </a:stretch>
        </p:blipFill>
        <p:spPr>
          <a:xfrm>
            <a:off x="1893800" y="980750"/>
            <a:ext cx="5337775" cy="35706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320" name="Google Shape;320;p50"/>
          <p:cNvSpPr txBox="1"/>
          <p:nvPr>
            <p:ph idx="1" type="body"/>
          </p:nvPr>
        </p:nvSpPr>
        <p:spPr>
          <a:xfrm>
            <a:off x="608325" y="1100400"/>
            <a:ext cx="7515000" cy="3481200"/>
          </a:xfrm>
          <a:prstGeom prst="rect">
            <a:avLst/>
          </a:prstGeom>
        </p:spPr>
        <p:txBody>
          <a:bodyPr anchorCtr="0" anchor="t" bIns="34275" lIns="68575" spcFirstLastPara="1" rIns="68575" wrap="square" tIns="34275">
            <a:normAutofit fontScale="77500" lnSpcReduction="10000"/>
          </a:bodyPr>
          <a:lstStyle/>
          <a:p>
            <a:pPr indent="0" lvl="0" marL="457200" rtl="0" algn="l">
              <a:spcBef>
                <a:spcPts val="800"/>
              </a:spcBef>
              <a:spcAft>
                <a:spcPts val="0"/>
              </a:spcAft>
              <a:buNone/>
            </a:pPr>
            <a:r>
              <a:rPr b="1" lang="en" sz="1900">
                <a:solidFill>
                  <a:srgbClr val="000000"/>
                </a:solidFill>
                <a:latin typeface="Times New Roman"/>
                <a:ea typeface="Times New Roman"/>
                <a:cs typeface="Times New Roman"/>
                <a:sym typeface="Times New Roman"/>
              </a:rPr>
              <a:t>Major Outcomes:</a:t>
            </a:r>
            <a:endParaRPr b="1" sz="1900">
              <a:solidFill>
                <a:srgbClr val="000000"/>
              </a:solidFill>
              <a:latin typeface="Times New Roman"/>
              <a:ea typeface="Times New Roman"/>
              <a:cs typeface="Times New Roman"/>
              <a:sym typeface="Times New Roman"/>
            </a:endParaRPr>
          </a:p>
          <a:p>
            <a:pPr indent="-322103" lvl="0" marL="457200" rtl="0" algn="l">
              <a:spcBef>
                <a:spcPts val="100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This analysis is done on a large dataset which is not </a:t>
            </a:r>
            <a:r>
              <a:rPr lang="en" sz="1900">
                <a:solidFill>
                  <a:srgbClr val="000000"/>
                </a:solidFill>
                <a:latin typeface="Times New Roman"/>
                <a:ea typeface="Times New Roman"/>
                <a:cs typeface="Times New Roman"/>
                <a:sym typeface="Times New Roman"/>
              </a:rPr>
              <a:t>balanced</a:t>
            </a:r>
            <a:r>
              <a:rPr lang="en" sz="1900">
                <a:solidFill>
                  <a:srgbClr val="000000"/>
                </a:solidFill>
                <a:latin typeface="Times New Roman"/>
                <a:ea typeface="Times New Roman"/>
                <a:cs typeface="Times New Roman"/>
                <a:sym typeface="Times New Roman"/>
              </a:rPr>
              <a:t>.</a:t>
            </a:r>
            <a:endParaRPr sz="1900">
              <a:solidFill>
                <a:srgbClr val="000000"/>
              </a:solidFill>
              <a:latin typeface="Times New Roman"/>
              <a:ea typeface="Times New Roman"/>
              <a:cs typeface="Times New Roman"/>
              <a:sym typeface="Times New Roman"/>
            </a:endParaRPr>
          </a:p>
          <a:p>
            <a:pPr indent="-322103" lvl="0" marL="457200" rtl="0" algn="l">
              <a:spcBef>
                <a:spcPts val="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This cause the accuracy to be low and the F1 Score to be high as the models performs well in minority classes and poorly in majority class</a:t>
            </a:r>
            <a:endParaRPr sz="1900">
              <a:solidFill>
                <a:srgbClr val="000000"/>
              </a:solidFill>
              <a:latin typeface="Times New Roman"/>
              <a:ea typeface="Times New Roman"/>
              <a:cs typeface="Times New Roman"/>
              <a:sym typeface="Times New Roman"/>
            </a:endParaRPr>
          </a:p>
          <a:p>
            <a:pPr indent="-322103" lvl="0" marL="457200" rtl="0" algn="l">
              <a:spcBef>
                <a:spcPts val="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We could identify individuals who were engaging in Medicare insurance fraud</a:t>
            </a:r>
            <a:endParaRPr sz="1900">
              <a:solidFill>
                <a:srgbClr val="000000"/>
              </a:solidFill>
              <a:latin typeface="Times New Roman"/>
              <a:ea typeface="Times New Roman"/>
              <a:cs typeface="Times New Roman"/>
              <a:sym typeface="Times New Roman"/>
            </a:endParaRPr>
          </a:p>
          <a:p>
            <a:pPr indent="0" lvl="0" marL="457200" rtl="0" algn="l">
              <a:spcBef>
                <a:spcPts val="1000"/>
              </a:spcBef>
              <a:spcAft>
                <a:spcPts val="0"/>
              </a:spcAft>
              <a:buNone/>
            </a:pPr>
            <a:r>
              <a:rPr b="1" lang="en" sz="1900">
                <a:solidFill>
                  <a:srgbClr val="000000"/>
                </a:solidFill>
                <a:latin typeface="Times New Roman"/>
                <a:ea typeface="Times New Roman"/>
                <a:cs typeface="Times New Roman"/>
                <a:sym typeface="Times New Roman"/>
              </a:rPr>
              <a:t>Challenges</a:t>
            </a:r>
            <a:r>
              <a:rPr lang="en" sz="1900">
                <a:solidFill>
                  <a:srgbClr val="000000"/>
                </a:solidFill>
                <a:latin typeface="Times New Roman"/>
                <a:ea typeface="Times New Roman"/>
                <a:cs typeface="Times New Roman"/>
                <a:sym typeface="Times New Roman"/>
              </a:rPr>
              <a:t>:</a:t>
            </a:r>
            <a:endParaRPr sz="1900">
              <a:solidFill>
                <a:srgbClr val="000000"/>
              </a:solidFill>
              <a:latin typeface="Times New Roman"/>
              <a:ea typeface="Times New Roman"/>
              <a:cs typeface="Times New Roman"/>
              <a:sym typeface="Times New Roman"/>
            </a:endParaRPr>
          </a:p>
          <a:p>
            <a:pPr indent="-322103" lvl="0" marL="457200" rtl="0" algn="l">
              <a:spcBef>
                <a:spcPts val="100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Due to the large dataset the kernel kept dying during the preprocessing and model analysis which compelled us to reduce the data size</a:t>
            </a:r>
            <a:endParaRPr sz="1900">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rPr b="1" lang="en" sz="1900">
                <a:solidFill>
                  <a:srgbClr val="000000"/>
                </a:solidFill>
                <a:latin typeface="Times New Roman"/>
                <a:ea typeface="Times New Roman"/>
                <a:cs typeface="Times New Roman"/>
                <a:sym typeface="Times New Roman"/>
              </a:rPr>
              <a:t>	Future Scope: </a:t>
            </a:r>
            <a:endParaRPr b="1" sz="1900">
              <a:solidFill>
                <a:srgbClr val="000000"/>
              </a:solidFill>
              <a:latin typeface="Times New Roman"/>
              <a:ea typeface="Times New Roman"/>
              <a:cs typeface="Times New Roman"/>
              <a:sym typeface="Times New Roman"/>
            </a:endParaRPr>
          </a:p>
          <a:p>
            <a:pPr indent="-322103" lvl="0" marL="457200" rtl="0" algn="l">
              <a:spcBef>
                <a:spcPts val="100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Fraud analysis can be improved if more data related to vendors and prescribers is collected</a:t>
            </a:r>
            <a:endParaRPr sz="1900">
              <a:solidFill>
                <a:srgbClr val="000000"/>
              </a:solidFill>
              <a:latin typeface="Times New Roman"/>
              <a:ea typeface="Times New Roman"/>
              <a:cs typeface="Times New Roman"/>
              <a:sym typeface="Times New Roman"/>
            </a:endParaRPr>
          </a:p>
          <a:p>
            <a:pPr indent="-322103" lvl="0" marL="457200" rtl="0" algn="l">
              <a:spcBef>
                <a:spcPts val="0"/>
              </a:spcBef>
              <a:spcAft>
                <a:spcPts val="0"/>
              </a:spcAft>
              <a:buClr>
                <a:srgbClr val="000000"/>
              </a:buClr>
              <a:buSzPct val="100000"/>
              <a:buFont typeface="Times New Roman"/>
              <a:buChar char="●"/>
            </a:pPr>
            <a:r>
              <a:rPr lang="en" sz="1900">
                <a:solidFill>
                  <a:srgbClr val="000000"/>
                </a:solidFill>
                <a:latin typeface="Times New Roman"/>
                <a:ea typeface="Times New Roman"/>
                <a:cs typeface="Times New Roman"/>
                <a:sym typeface="Times New Roman"/>
              </a:rPr>
              <a:t>This method can also be scaled up to be used in real time during the background check of the insurance policy holders</a:t>
            </a:r>
            <a:endParaRPr sz="1900">
              <a:solidFill>
                <a:srgbClr val="000000"/>
              </a:solidFill>
              <a:latin typeface="Times New Roman"/>
              <a:ea typeface="Times New Roman"/>
              <a:cs typeface="Times New Roman"/>
              <a:sym typeface="Times New Roman"/>
            </a:endParaRPr>
          </a:p>
          <a:p>
            <a:pPr indent="0" lvl="0" marL="457200" rtl="0" algn="l">
              <a:spcBef>
                <a:spcPts val="100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2026776" y="2074650"/>
            <a:ext cx="4587600" cy="9942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INTRODUCTION</a:t>
            </a:r>
            <a:endParaRPr>
              <a:solidFill>
                <a:srgbClr val="000000"/>
              </a:solidFill>
              <a:latin typeface="Times New Roman"/>
              <a:ea typeface="Times New Roman"/>
              <a:cs typeface="Times New Roman"/>
              <a:sym typeface="Times New Roman"/>
            </a:endParaRPr>
          </a:p>
        </p:txBody>
      </p:sp>
      <p:sp>
        <p:nvSpPr>
          <p:cNvPr id="158" name="Google Shape;158;p28"/>
          <p:cNvSpPr txBox="1"/>
          <p:nvPr>
            <p:ph idx="1" type="body"/>
          </p:nvPr>
        </p:nvSpPr>
        <p:spPr>
          <a:xfrm rot="-140">
            <a:off x="483575" y="1168500"/>
            <a:ext cx="7390200" cy="5748900"/>
          </a:xfrm>
          <a:prstGeom prst="rect">
            <a:avLst/>
          </a:prstGeom>
        </p:spPr>
        <p:txBody>
          <a:bodyPr anchorCtr="0" anchor="t" bIns="34275" lIns="68575" spcFirstLastPara="1" rIns="68575" wrap="square" tIns="34275">
            <a:normAutofit/>
          </a:bodyPr>
          <a:lstStyle/>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US healthcare industry faces increasing costs due to the aging population, and Medicare spending accounts for a significant portion of healthcare spending.</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Healthcare fraud negatively impacts the Medicare program and its recipients, and cost-cutting solutions are needed to address this issue.</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government has introduced programs to combat fraud, but continued efforts are necessary to effectively mitigate its impact.</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100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This project aims to build a Medicare Fraud Detection model using big data analysis, which can lead to cost savings, easier fraud prevention, and better compliance with government regulations.</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PROBLEM STATEMENT</a:t>
            </a:r>
            <a:endParaRPr>
              <a:solidFill>
                <a:srgbClr val="000000"/>
              </a:solidFill>
              <a:latin typeface="Times New Roman"/>
              <a:ea typeface="Times New Roman"/>
              <a:cs typeface="Times New Roman"/>
              <a:sym typeface="Times New Roman"/>
            </a:endParaRPr>
          </a:p>
        </p:txBody>
      </p:sp>
      <p:sp>
        <p:nvSpPr>
          <p:cNvPr id="164" name="Google Shape;164;p29"/>
          <p:cNvSpPr txBox="1"/>
          <p:nvPr>
            <p:ph idx="1" type="body"/>
          </p:nvPr>
        </p:nvSpPr>
        <p:spPr>
          <a:xfrm>
            <a:off x="483575" y="1043850"/>
            <a:ext cx="8094600" cy="3055800"/>
          </a:xfrm>
          <a:prstGeom prst="rect">
            <a:avLst/>
          </a:prstGeom>
        </p:spPr>
        <p:txBody>
          <a:bodyPr anchorCtr="0" anchor="t" bIns="34275" lIns="68575" spcFirstLastPara="1" rIns="68575" wrap="square" tIns="34275">
            <a:normAutofit/>
          </a:bodyPr>
          <a:lstStyle/>
          <a:p>
            <a:pPr indent="-330200" lvl="0" marL="457200" rtl="0" algn="just">
              <a:spcBef>
                <a:spcPts val="8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 data science model is being built to predict fraud in the medical insurance industry using real-time analysis and classification algorithms.</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tool can benefit patients, pharmacies, doctors, and the industry by handling the impact of fraud and increasing credibility.</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Medicare and Medicaid services have been facing significant fiscal losses due to healthcare fraud.</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project aims to build a basic data model, a comprehensive AI model, and a benchmark measurement to develop a market-ready product for fraud detection.</a:t>
            </a:r>
            <a:endParaRPr sz="1600">
              <a:solidFill>
                <a:srgbClr val="000000"/>
              </a:solidFill>
              <a:latin typeface="Times New Roman"/>
              <a:ea typeface="Times New Roman"/>
              <a:cs typeface="Times New Roman"/>
              <a:sym typeface="Times New Roman"/>
            </a:endParaRPr>
          </a:p>
          <a:p>
            <a:pPr indent="-330200" lvl="0" marL="457200" rtl="0" algn="just">
              <a:spcBef>
                <a:spcPts val="1000"/>
              </a:spcBef>
              <a:spcAft>
                <a:spcPts val="100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Target Value will be </a:t>
            </a:r>
            <a:r>
              <a:rPr b="1" lang="en" sz="1600">
                <a:solidFill>
                  <a:srgbClr val="000000"/>
                </a:solidFill>
                <a:latin typeface="Times New Roman"/>
                <a:ea typeface="Times New Roman"/>
                <a:cs typeface="Times New Roman"/>
                <a:sym typeface="Times New Roman"/>
              </a:rPr>
              <a:t>is_fraud</a:t>
            </a:r>
            <a:endParaRPr b="1" sz="16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DATASET-1</a:t>
            </a:r>
            <a:endParaRPr>
              <a:latin typeface="Times New Roman"/>
              <a:ea typeface="Times New Roman"/>
              <a:cs typeface="Times New Roman"/>
              <a:sym typeface="Times New Roman"/>
            </a:endParaRPr>
          </a:p>
        </p:txBody>
      </p:sp>
      <p:sp>
        <p:nvSpPr>
          <p:cNvPr id="170" name="Google Shape;170;p30"/>
          <p:cNvSpPr txBox="1"/>
          <p:nvPr>
            <p:ph idx="1" type="body"/>
          </p:nvPr>
        </p:nvSpPr>
        <p:spPr>
          <a:xfrm>
            <a:off x="528824" y="1005300"/>
            <a:ext cx="8031900" cy="3132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800"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Medicare Part D Prescribers by Provider dataset</a:t>
            </a:r>
            <a:endParaRPr sz="1800">
              <a:solidFill>
                <a:srgbClr val="000000"/>
              </a:solidFill>
              <a:latin typeface="Times New Roman"/>
              <a:ea typeface="Times New Roman"/>
              <a:cs typeface="Times New Roman"/>
              <a:sym typeface="Times New Roman"/>
            </a:endParaRPr>
          </a:p>
          <a:p>
            <a:pPr indent="-317500" lvl="0" marL="457200" rtl="0" algn="l">
              <a:spcBef>
                <a:spcPts val="800"/>
              </a:spcBef>
              <a:spcAft>
                <a:spcPts val="0"/>
              </a:spcAft>
              <a:buClr>
                <a:srgbClr val="000000"/>
              </a:buClr>
              <a:buSzPts val="1400"/>
              <a:buChar char="▪"/>
            </a:pPr>
            <a:r>
              <a:rPr lang="en" sz="1800">
                <a:solidFill>
                  <a:srgbClr val="000000"/>
                </a:solidFill>
                <a:latin typeface="Times New Roman"/>
                <a:ea typeface="Times New Roman"/>
                <a:cs typeface="Times New Roman"/>
                <a:sym typeface="Times New Roman"/>
              </a:rPr>
              <a:t>Rows-</a:t>
            </a:r>
            <a:r>
              <a:rPr lang="en" sz="1600">
                <a:solidFill>
                  <a:srgbClr val="000000"/>
                </a:solidFill>
                <a:latin typeface="Times New Roman"/>
                <a:ea typeface="Times New Roman"/>
                <a:cs typeface="Times New Roman"/>
                <a:sym typeface="Times New Roman"/>
              </a:rPr>
              <a:t>2,52,09,130</a:t>
            </a:r>
            <a:endParaRPr sz="16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Char char="▪"/>
            </a:pPr>
            <a:r>
              <a:rPr lang="en" sz="1800">
                <a:solidFill>
                  <a:srgbClr val="000000"/>
                </a:solidFill>
                <a:latin typeface="Times New Roman"/>
                <a:ea typeface="Times New Roman"/>
                <a:cs typeface="Times New Roman"/>
                <a:sym typeface="Times New Roman"/>
              </a:rPr>
              <a:t>Columns- </a:t>
            </a:r>
            <a:r>
              <a:rPr lang="en" sz="1600">
                <a:solidFill>
                  <a:srgbClr val="000000"/>
                </a:solidFill>
                <a:latin typeface="Times New Roman"/>
                <a:ea typeface="Times New Roman"/>
                <a:cs typeface="Times New Roman"/>
                <a:sym typeface="Times New Roman"/>
              </a:rPr>
              <a:t>21</a:t>
            </a:r>
            <a:endParaRPr sz="900">
              <a:solidFill>
                <a:srgbClr val="000000"/>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71" name="Google Shape;171;p30"/>
          <p:cNvPicPr preferRelativeResize="0"/>
          <p:nvPr/>
        </p:nvPicPr>
        <p:blipFill>
          <a:blip r:embed="rId4">
            <a:alphaModFix/>
          </a:blip>
          <a:stretch>
            <a:fillRect/>
          </a:stretch>
        </p:blipFill>
        <p:spPr>
          <a:xfrm>
            <a:off x="721325" y="2025150"/>
            <a:ext cx="6951924" cy="2367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556053" y="25459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DATASET-2</a:t>
            </a:r>
            <a:endParaRPr/>
          </a:p>
        </p:txBody>
      </p:sp>
      <p:sp>
        <p:nvSpPr>
          <p:cNvPr id="177" name="Google Shape;177;p31"/>
          <p:cNvSpPr txBox="1"/>
          <p:nvPr>
            <p:ph idx="1" type="body"/>
          </p:nvPr>
        </p:nvSpPr>
        <p:spPr>
          <a:xfrm>
            <a:off x="512078" y="854175"/>
            <a:ext cx="7897800" cy="35904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LEIE Dataset</a:t>
            </a: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lang="en">
                <a:solidFill>
                  <a:srgbClr val="000000"/>
                </a:solidFill>
                <a:latin typeface="Times New Roman"/>
                <a:ea typeface="Times New Roman"/>
                <a:cs typeface="Times New Roman"/>
                <a:sym typeface="Times New Roman"/>
              </a:rPr>
              <a:t>This database contains a rundown of people and substances that are prohibited from taking an interest in governmentally financed social insurance programs (for example Medicare) because of past medicinal services extortion. NPI will be used to check payments in comparison to other two datasets. </a:t>
            </a:r>
            <a:endParaRPr>
              <a:solidFill>
                <a:srgbClr val="000000"/>
              </a:solidFill>
              <a:latin typeface="Times New Roman"/>
              <a:ea typeface="Times New Roman"/>
              <a:cs typeface="Times New Roman"/>
              <a:sym typeface="Times New Roman"/>
            </a:endParaRPr>
          </a:p>
          <a:p>
            <a:pPr indent="-317500" lvl="0" marL="457200" rtl="0" algn="just">
              <a:spcBef>
                <a:spcPts val="800"/>
              </a:spcBef>
              <a:spcAft>
                <a:spcPts val="0"/>
              </a:spcAft>
              <a:buClr>
                <a:srgbClr val="000000"/>
              </a:buClr>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Rows-9,18,012</a:t>
            </a:r>
            <a:endParaRPr>
              <a:solidFill>
                <a:srgbClr val="000000"/>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Columns-17 </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2200">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2200">
              <a:solidFill>
                <a:srgbClr val="000000"/>
              </a:solidFill>
              <a:latin typeface="Times New Roman"/>
              <a:ea typeface="Times New Roman"/>
              <a:cs typeface="Times New Roman"/>
              <a:sym typeface="Times New Roman"/>
            </a:endParaRPr>
          </a:p>
        </p:txBody>
      </p:sp>
      <p:pic>
        <p:nvPicPr>
          <p:cNvPr id="178" name="Google Shape;178;p31"/>
          <p:cNvPicPr preferRelativeResize="0"/>
          <p:nvPr/>
        </p:nvPicPr>
        <p:blipFill>
          <a:blip r:embed="rId4">
            <a:alphaModFix/>
          </a:blip>
          <a:stretch>
            <a:fillRect/>
          </a:stretch>
        </p:blipFill>
        <p:spPr>
          <a:xfrm>
            <a:off x="556050" y="2363900"/>
            <a:ext cx="7432224" cy="231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DATASET-3</a:t>
            </a:r>
            <a:endParaRPr>
              <a:solidFill>
                <a:srgbClr val="000000"/>
              </a:solidFill>
              <a:latin typeface="Times New Roman"/>
              <a:ea typeface="Times New Roman"/>
              <a:cs typeface="Times New Roman"/>
              <a:sym typeface="Times New Roman"/>
            </a:endParaRPr>
          </a:p>
        </p:txBody>
      </p:sp>
      <p:sp>
        <p:nvSpPr>
          <p:cNvPr id="184" name="Google Shape;184;p32"/>
          <p:cNvSpPr txBox="1"/>
          <p:nvPr>
            <p:ph idx="1" type="body"/>
          </p:nvPr>
        </p:nvSpPr>
        <p:spPr>
          <a:xfrm>
            <a:off x="483575" y="1120375"/>
            <a:ext cx="7391700" cy="274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200"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Open Payment Datasets</a:t>
            </a:r>
            <a:endParaRPr sz="22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rPr lang="en" sz="1350">
                <a:solidFill>
                  <a:srgbClr val="000000"/>
                </a:solidFill>
                <a:highlight>
                  <a:srgbClr val="FFFFFF"/>
                </a:highlight>
                <a:latin typeface="Times New Roman"/>
                <a:ea typeface="Times New Roman"/>
                <a:cs typeface="Times New Roman"/>
                <a:sym typeface="Times New Roman"/>
              </a:rPr>
              <a:t>Each record includes the physician’s demographic information, specialties, and license information, as well as a unique identification number (Physician Profile ID) that can be used to search for a specific physician in the general, research, and physician ownership files.</a:t>
            </a:r>
            <a:endParaRPr sz="2200">
              <a:solidFill>
                <a:srgbClr val="000000"/>
              </a:solidFill>
              <a:latin typeface="Times New Roman"/>
              <a:ea typeface="Times New Roman"/>
              <a:cs typeface="Times New Roman"/>
              <a:sym typeface="Times New Roman"/>
            </a:endParaRPr>
          </a:p>
          <a:p>
            <a:pPr indent="-317500" lvl="0" marL="457200" rtl="0" algn="just">
              <a:spcBef>
                <a:spcPts val="8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Rows-</a:t>
            </a:r>
            <a:r>
              <a:rPr lang="en">
                <a:solidFill>
                  <a:srgbClr val="000000"/>
                </a:solidFill>
                <a:highlight>
                  <a:srgbClr val="FFFFFF"/>
                </a:highlight>
                <a:latin typeface="Times New Roman"/>
                <a:ea typeface="Times New Roman"/>
                <a:cs typeface="Times New Roman"/>
                <a:sym typeface="Times New Roman"/>
              </a:rPr>
              <a:t>10,93,208 </a:t>
            </a:r>
            <a:endParaRPr>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Columns- 5</a:t>
            </a:r>
            <a:endParaRPr>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483577" y="273844"/>
            <a:ext cx="80331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Feature Selection</a:t>
            </a:r>
            <a:endParaRPr>
              <a:latin typeface="Times New Roman"/>
              <a:ea typeface="Times New Roman"/>
              <a:cs typeface="Times New Roman"/>
              <a:sym typeface="Times New Roman"/>
            </a:endParaRPr>
          </a:p>
        </p:txBody>
      </p:sp>
      <p:sp>
        <p:nvSpPr>
          <p:cNvPr id="190" name="Google Shape;190;p33"/>
          <p:cNvSpPr txBox="1"/>
          <p:nvPr>
            <p:ph idx="1" type="body"/>
          </p:nvPr>
        </p:nvSpPr>
        <p:spPr>
          <a:xfrm>
            <a:off x="405977" y="1123794"/>
            <a:ext cx="3886200" cy="3263400"/>
          </a:xfrm>
          <a:prstGeom prst="rect">
            <a:avLst/>
          </a:prstGeom>
        </p:spPr>
        <p:txBody>
          <a:bodyPr anchorCtr="0" anchor="t" bIns="34275" lIns="68575" spcFirstLastPara="1" rIns="68575" wrap="square" tIns="34275">
            <a:noAutofit/>
          </a:bodyPr>
          <a:lstStyle/>
          <a:p>
            <a:pPr indent="-317500" lvl="0" marL="457200" rtl="0" algn="l">
              <a:lnSpc>
                <a:spcPct val="115000"/>
              </a:lnSpc>
              <a:spcBef>
                <a:spcPts val="80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'total_drug_cost_sum', </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'Total_drug_cost_mean',</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'Total_Payment_Sum',</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'Total_drug_cost_max',</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'total_claim_count_sum',</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'total_claim_count_mean', </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'total_claim_count_max',</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'Total_day_supply_sum',</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'Total_day_supply_mean',</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'total_day_supply_max',</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'Claim_max-mean',</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'supply_max-mean', </a:t>
            </a:r>
            <a:endParaRPr>
              <a:solidFill>
                <a:srgbClr val="21212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212121"/>
              </a:buClr>
              <a:buSzPts val="1400"/>
              <a:buFont typeface="Times New Roman"/>
              <a:buChar char="▪"/>
            </a:pPr>
            <a:r>
              <a:rPr lang="en">
                <a:solidFill>
                  <a:srgbClr val="212121"/>
                </a:solidFill>
                <a:latin typeface="Times New Roman"/>
                <a:ea typeface="Times New Roman"/>
                <a:cs typeface="Times New Roman"/>
                <a:sym typeface="Times New Roman"/>
              </a:rPr>
              <a:t>'drug_max-mean'</a:t>
            </a:r>
            <a:endParaRPr>
              <a:solidFill>
                <a:srgbClr val="21212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p>
        </p:txBody>
      </p:sp>
      <p:sp>
        <p:nvSpPr>
          <p:cNvPr id="191" name="Google Shape;191;p33"/>
          <p:cNvSpPr txBox="1"/>
          <p:nvPr>
            <p:ph idx="2" type="body"/>
          </p:nvPr>
        </p:nvSpPr>
        <p:spPr>
          <a:xfrm>
            <a:off x="4630475" y="1174944"/>
            <a:ext cx="3886200" cy="3263400"/>
          </a:xfrm>
          <a:prstGeom prst="rect">
            <a:avLst/>
          </a:prstGeom>
        </p:spPr>
        <p:txBody>
          <a:bodyPr anchorCtr="0" anchor="t" bIns="34275" lIns="68575" spcFirstLastPara="1" rIns="68575" wrap="square" tIns="34275">
            <a:normAutofit/>
          </a:bodyPr>
          <a:lstStyle/>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'Npi',</a:t>
            </a:r>
            <a:endParaRPr sz="1600">
              <a:solidFill>
                <a:srgbClr val="21212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'last_name',</a:t>
            </a:r>
            <a:endParaRPr sz="1600">
              <a:solidFill>
                <a:srgbClr val="21212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'Speciality',</a:t>
            </a:r>
            <a:endParaRPr sz="1600">
              <a:solidFill>
                <a:srgbClr val="21212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'First_name',</a:t>
            </a:r>
            <a:endParaRPr sz="1600">
              <a:solidFill>
                <a:srgbClr val="21212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'City',</a:t>
            </a:r>
            <a:endParaRPr sz="1600">
              <a:solidFill>
                <a:srgbClr val="21212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12121"/>
              </a:buClr>
              <a:buSzPts val="1600"/>
              <a:buFont typeface="Times New Roman"/>
              <a:buChar char="▪"/>
            </a:pPr>
            <a:r>
              <a:rPr lang="en" sz="1600">
                <a:solidFill>
                  <a:srgbClr val="212121"/>
                </a:solidFill>
                <a:latin typeface="Times New Roman"/>
                <a:ea typeface="Times New Roman"/>
                <a:cs typeface="Times New Roman"/>
                <a:sym typeface="Times New Roman"/>
              </a:rPr>
              <a:t>'state'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483578" y="273844"/>
            <a:ext cx="8031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Pre-Processing Techniques Required</a:t>
            </a:r>
            <a:endParaRPr>
              <a:solidFill>
                <a:srgbClr val="000000"/>
              </a:solidFill>
              <a:latin typeface="Times New Roman"/>
              <a:ea typeface="Times New Roman"/>
              <a:cs typeface="Times New Roman"/>
              <a:sym typeface="Times New Roman"/>
            </a:endParaRPr>
          </a:p>
        </p:txBody>
      </p:sp>
      <p:sp>
        <p:nvSpPr>
          <p:cNvPr id="197" name="Google Shape;197;p34"/>
          <p:cNvSpPr txBox="1"/>
          <p:nvPr>
            <p:ph idx="1" type="body"/>
          </p:nvPr>
        </p:nvSpPr>
        <p:spPr>
          <a:xfrm>
            <a:off x="483575" y="1085400"/>
            <a:ext cx="7770000" cy="28383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Column Renaming</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Removing and replacing Null Values</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Merging 3 Datasets</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Grouping</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Training and testing data</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Reduced Sampling for testing Models</a:t>
            </a:r>
            <a:endParaRPr>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